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8" r:id="rId3"/>
    <p:sldId id="269" r:id="rId4"/>
    <p:sldId id="270" r:id="rId5"/>
    <p:sldId id="265" r:id="rId6"/>
    <p:sldId id="264" r:id="rId7"/>
    <p:sldId id="266" r:id="rId8"/>
    <p:sldId id="267" r:id="rId9"/>
    <p:sldId id="268" r:id="rId10"/>
    <p:sldId id="299" r:id="rId11"/>
    <p:sldId id="283" r:id="rId12"/>
    <p:sldId id="271" r:id="rId13"/>
    <p:sldId id="272" r:id="rId14"/>
    <p:sldId id="273" r:id="rId15"/>
    <p:sldId id="288" r:id="rId16"/>
    <p:sldId id="275" r:id="rId17"/>
    <p:sldId id="274" r:id="rId18"/>
    <p:sldId id="285" r:id="rId19"/>
    <p:sldId id="281" r:id="rId20"/>
    <p:sldId id="300" r:id="rId21"/>
    <p:sldId id="282" r:id="rId22"/>
    <p:sldId id="286" r:id="rId23"/>
    <p:sldId id="278" r:id="rId24"/>
    <p:sldId id="289" r:id="rId25"/>
    <p:sldId id="287" r:id="rId26"/>
    <p:sldId id="290" r:id="rId27"/>
    <p:sldId id="291" r:id="rId28"/>
    <p:sldId id="292" r:id="rId29"/>
    <p:sldId id="294" r:id="rId30"/>
    <p:sldId id="293" r:id="rId31"/>
    <p:sldId id="296" r:id="rId32"/>
    <p:sldId id="29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397AA11-2C9B-4154-9A7C-3AB8449F6604}" type="datetimeFigureOut">
              <a:rPr lang="en-US" smtClean="0"/>
              <a:t>9/5/2019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8423818-B631-4D95-B33C-B9C3102B948A}" type="slidenum">
              <a:rPr lang="en-US" smtClean="0"/>
              <a:t>‹#›</a:t>
            </a:fld>
            <a:endParaRPr lang="en-US"/>
          </a:p>
        </p:txBody>
      </p:sp>
    </p:spTree>
    <p:extLst>
      <p:ext uri="{BB962C8B-B14F-4D97-AF65-F5344CB8AC3E}">
        <p14:creationId xmlns:p14="http://schemas.microsoft.com/office/powerpoint/2010/main" val="2505534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4836FC-E639-4470-901A-424D6316BE8A}" type="datetimeFigureOut">
              <a:rPr lang="en-US" smtClean="0"/>
              <a:t>9/5/2019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D71B7-3EE5-48FD-BB5D-570FE6AC220D}" type="slidenum">
              <a:rPr lang="en-US" smtClean="0"/>
              <a:t>‹#›</a:t>
            </a:fld>
            <a:endParaRPr lang="en-US"/>
          </a:p>
        </p:txBody>
      </p:sp>
    </p:spTree>
    <p:extLst>
      <p:ext uri="{BB962C8B-B14F-4D97-AF65-F5344CB8AC3E}">
        <p14:creationId xmlns:p14="http://schemas.microsoft.com/office/powerpoint/2010/main" val="4062726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57066" indent="-291179" eaLnBrk="0" hangingPunct="0">
              <a:defRPr sz="2400">
                <a:solidFill>
                  <a:schemeClr val="tx1"/>
                </a:solidFill>
                <a:latin typeface="Arial" panose="020B0604020202020204" pitchFamily="34" charset="0"/>
                <a:ea typeface="MS PGothic" panose="020B0600070205080204" pitchFamily="34" charset="-128"/>
              </a:defRPr>
            </a:lvl2pPr>
            <a:lvl3pPr marL="1164717" indent="-232943" eaLnBrk="0" hangingPunct="0">
              <a:defRPr sz="2400">
                <a:solidFill>
                  <a:schemeClr val="tx1"/>
                </a:solidFill>
                <a:latin typeface="Arial" panose="020B0604020202020204" pitchFamily="34" charset="0"/>
                <a:ea typeface="MS PGothic" panose="020B0600070205080204" pitchFamily="34" charset="-128"/>
              </a:defRPr>
            </a:lvl3pPr>
            <a:lvl4pPr marL="1630604" indent="-232943" eaLnBrk="0" hangingPunct="0">
              <a:defRPr sz="2400">
                <a:solidFill>
                  <a:schemeClr val="tx1"/>
                </a:solidFill>
                <a:latin typeface="Arial" panose="020B0604020202020204" pitchFamily="34" charset="0"/>
                <a:ea typeface="MS PGothic" panose="020B0600070205080204" pitchFamily="34" charset="-128"/>
              </a:defRPr>
            </a:lvl4pPr>
            <a:lvl5pPr marL="2096491" indent="-232943" eaLnBrk="0" hangingPunct="0">
              <a:defRPr sz="2400">
                <a:solidFill>
                  <a:schemeClr val="tx1"/>
                </a:solidFill>
                <a:latin typeface="Arial" panose="020B060402020202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88DFB3-BA78-43C5-AD33-258A4AF22EC6}"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88244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BC58F9-504F-45BC-AC5D-3BB630CE2D08}"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345715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C58F9-504F-45BC-AC5D-3BB630CE2D08}"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236263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C58F9-504F-45BC-AC5D-3BB630CE2D08}"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10713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1">
    <p:spTree>
      <p:nvGrpSpPr>
        <p:cNvPr id="1" name=""/>
        <p:cNvGrpSpPr/>
        <p:nvPr/>
      </p:nvGrpSpPr>
      <p:grpSpPr>
        <a:xfrm>
          <a:off x="0" y="0"/>
          <a:ext cx="0" cy="0"/>
          <a:chOff x="0" y="0"/>
          <a:chExt cx="0" cy="0"/>
        </a:xfrm>
      </p:grpSpPr>
      <p:pic>
        <p:nvPicPr>
          <p:cNvPr id="5" name="Picture 1" descr="main-mall.fix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43933" y="1509184"/>
            <a:ext cx="8163984" cy="3647016"/>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10" name="Rectangle 9"/>
          <p:cNvSpPr/>
          <p:nvPr userDrawn="1"/>
        </p:nvSpPr>
        <p:spPr>
          <a:xfrm>
            <a:off x="10991851" y="1509185"/>
            <a:ext cx="1200149" cy="1509183"/>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11"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51685" y="1919817"/>
            <a:ext cx="484716" cy="6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487450" y="1776861"/>
            <a:ext cx="7240501" cy="2228203"/>
          </a:xfrm>
          <a:prstGeom prst="rect">
            <a:avLst/>
          </a:prstGeom>
        </p:spPr>
        <p:txBody>
          <a:bodyPr vert="horz" lIns="0" tIns="0" rIns="0" bIns="0" anchor="t" anchorCtr="0"/>
          <a:lstStyle>
            <a:lvl1pPr marL="0" indent="0">
              <a:lnSpc>
                <a:spcPts val="5067"/>
              </a:lnSpc>
              <a:spcBef>
                <a:spcPts val="0"/>
              </a:spcBef>
              <a:buNone/>
              <a:defRPr sz="4533" b="1" i="0" kern="0" cap="all" spc="40" baseline="0">
                <a:solidFill>
                  <a:schemeClr val="tx1"/>
                </a:solidFill>
                <a:latin typeface="Arial"/>
                <a:cs typeface="Arial"/>
              </a:defRPr>
            </a:lvl1pPr>
          </a:lstStyle>
          <a:p>
            <a:pPr lvl="0"/>
            <a:r>
              <a:rPr lang="en-CA" dirty="0"/>
              <a:t>Click to edit Master text styles</a:t>
            </a:r>
          </a:p>
        </p:txBody>
      </p:sp>
      <p:sp>
        <p:nvSpPr>
          <p:cNvPr id="8" name="Text Placeholder 14"/>
          <p:cNvSpPr>
            <a:spLocks noGrp="1"/>
          </p:cNvSpPr>
          <p:nvPr>
            <p:ph type="body" sz="quarter" idx="12"/>
          </p:nvPr>
        </p:nvSpPr>
        <p:spPr>
          <a:xfrm>
            <a:off x="487681" y="4005064"/>
            <a:ext cx="7240271" cy="428525"/>
          </a:xfrm>
          <a:prstGeom prst="rect">
            <a:avLst/>
          </a:prstGeom>
        </p:spPr>
        <p:txBody>
          <a:bodyPr vert="horz" lIns="0" tIns="0" rIns="0" bIns="0"/>
          <a:lstStyle>
            <a:lvl1pPr marL="0" indent="0">
              <a:buNone/>
              <a:defRPr sz="2400" b="0" i="0" kern="0" spc="40" baseline="0">
                <a:solidFill>
                  <a:schemeClr val="tx1"/>
                </a:solidFill>
                <a:latin typeface="Arial"/>
                <a:cs typeface="Arial"/>
              </a:defRPr>
            </a:lvl1pPr>
            <a:lvl2pPr>
              <a:defRPr sz="1200" b="0" i="0">
                <a:latin typeface="Whitney Book"/>
                <a:cs typeface="Whitney Book"/>
              </a:defRPr>
            </a:lvl2pPr>
            <a:lvl3pPr>
              <a:defRPr sz="1200" b="0" i="0">
                <a:latin typeface="Whitney Book"/>
                <a:cs typeface="Whitney Book"/>
              </a:defRPr>
            </a:lvl3pPr>
            <a:lvl4pPr>
              <a:defRPr sz="1200" b="0" i="0">
                <a:latin typeface="Whitney Book"/>
                <a:cs typeface="Whitney Book"/>
              </a:defRPr>
            </a:lvl4pPr>
            <a:lvl5pPr>
              <a:defRPr sz="1200" b="0" i="0">
                <a:latin typeface="Whitney Book"/>
                <a:cs typeface="Whitney Book"/>
              </a:defRPr>
            </a:lvl5pPr>
          </a:lstStyle>
          <a:p>
            <a:pPr lvl="0"/>
            <a:r>
              <a:rPr lang="en-CA" dirty="0"/>
              <a:t>Click to edit Master text styles</a:t>
            </a:r>
          </a:p>
        </p:txBody>
      </p:sp>
      <p:sp>
        <p:nvSpPr>
          <p:cNvPr id="9" name="Text Placeholder 14"/>
          <p:cNvSpPr>
            <a:spLocks noGrp="1"/>
          </p:cNvSpPr>
          <p:nvPr>
            <p:ph type="body" sz="quarter" idx="13"/>
          </p:nvPr>
        </p:nvSpPr>
        <p:spPr>
          <a:xfrm>
            <a:off x="487681" y="4677139"/>
            <a:ext cx="7240271" cy="428525"/>
          </a:xfrm>
          <a:prstGeom prst="rect">
            <a:avLst/>
          </a:prstGeom>
        </p:spPr>
        <p:txBody>
          <a:bodyPr vert="horz" lIns="0" tIns="0" rIns="0" bIns="0"/>
          <a:lstStyle>
            <a:lvl1pPr marL="0" indent="0">
              <a:buNone/>
              <a:defRPr sz="1333" b="1" i="0" kern="0" cap="all" spc="200" normalizeH="0" baseline="0">
                <a:solidFill>
                  <a:srgbClr val="0C2344"/>
                </a:solidFill>
                <a:latin typeface="Arial"/>
                <a:cs typeface="Arial"/>
              </a:defRPr>
            </a:lvl1pPr>
            <a:lvl2pPr>
              <a:defRPr sz="1200" b="0" i="0">
                <a:latin typeface="Whitney Book"/>
                <a:cs typeface="Whitney Book"/>
              </a:defRPr>
            </a:lvl2pPr>
            <a:lvl3pPr>
              <a:defRPr sz="1200" b="0" i="0">
                <a:latin typeface="Whitney Book"/>
                <a:cs typeface="Whitney Book"/>
              </a:defRPr>
            </a:lvl3pPr>
            <a:lvl4pPr>
              <a:defRPr sz="1200" b="0" i="0">
                <a:latin typeface="Whitney Book"/>
                <a:cs typeface="Whitney Book"/>
              </a:defRPr>
            </a:lvl4pPr>
            <a:lvl5pPr>
              <a:defRPr sz="12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539999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 Slide - 3">
    <p:spTree>
      <p:nvGrpSpPr>
        <p:cNvPr id="1" name=""/>
        <p:cNvGrpSpPr/>
        <p:nvPr/>
      </p:nvGrpSpPr>
      <p:grpSpPr>
        <a:xfrm>
          <a:off x="0" y="0"/>
          <a:ext cx="0" cy="0"/>
          <a:chOff x="0" y="0"/>
          <a:chExt cx="0" cy="0"/>
        </a:xfrm>
      </p:grpSpPr>
      <p:pic>
        <p:nvPicPr>
          <p:cNvPr id="4" name="Picture 1" descr="MOA Evening-04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851" y="0"/>
            <a:ext cx="12001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991851" y="1509185"/>
            <a:ext cx="1200149" cy="1509183"/>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51685" y="1919817"/>
            <a:ext cx="484716" cy="6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11451167" y="6309785"/>
            <a:ext cx="406400" cy="25611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2D8F75CC-7B7E-413F-9338-24EA46075DD1}" type="slidenum">
              <a:rPr lang="en-US" altLang="en-US" sz="1200">
                <a:solidFill>
                  <a:srgbClr val="FFFFFF"/>
                </a:solidFill>
                <a:cs typeface="Arial" panose="020B0604020202020204" pitchFamily="34" charset="0"/>
              </a:rPr>
              <a:pPr algn="r">
                <a:spcBef>
                  <a:spcPct val="20000"/>
                </a:spcBef>
                <a:buFont typeface="Arial" panose="020B0604020202020204" pitchFamily="34" charset="0"/>
                <a:buNone/>
              </a:pPr>
              <a:t>‹#›</a:t>
            </a:fld>
            <a:endParaRPr lang="en-CA" altLang="en-US" sz="120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585272" y="548681"/>
            <a:ext cx="10215251" cy="831108"/>
          </a:xfrm>
          <a:prstGeom prst="rect">
            <a:avLst/>
          </a:prstGeom>
        </p:spPr>
        <p:txBody>
          <a:bodyPr lIns="0" tIns="0" rIns="0" bIns="0" anchor="ctr" anchorCtr="0">
            <a:noAutofit/>
          </a:bodyPr>
          <a:lstStyle>
            <a:lvl1pPr marL="0" marR="0" indent="0" algn="l" defTabSz="1219170" rtl="0" eaLnBrk="1" fontAlgn="auto" latinLnBrk="0" hangingPunct="1">
              <a:lnSpc>
                <a:spcPts val="2800"/>
              </a:lnSpc>
              <a:spcBef>
                <a:spcPct val="0"/>
              </a:spcBef>
              <a:spcAft>
                <a:spcPts val="0"/>
              </a:spcAft>
              <a:buClrTx/>
              <a:buSzTx/>
              <a:buFontTx/>
              <a:buNone/>
              <a:tabLst/>
              <a:defRPr kumimoji="0" lang="en-US" sz="2400" b="1" i="0" u="none" strike="noStrike" kern="1200" cap="all" spc="4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585272" y="1509184"/>
            <a:ext cx="10215251" cy="4896147"/>
          </a:xfrm>
          <a:prstGeom prst="rect">
            <a:avLst/>
          </a:prstGeom>
        </p:spPr>
        <p:txBody>
          <a:bodyPr vert="horz" lIns="0" tIns="0" rIns="0" bIns="0"/>
          <a:lstStyle>
            <a:lvl1pPr marL="0" indent="0">
              <a:lnSpc>
                <a:spcPct val="130000"/>
              </a:lnSpc>
              <a:spcBef>
                <a:spcPts val="0"/>
              </a:spcBef>
              <a:buFontTx/>
              <a:buNone/>
              <a:defRPr sz="2000"/>
            </a:lvl1pPr>
            <a:lvl2pPr marL="0" indent="-239994">
              <a:lnSpc>
                <a:spcPct val="130000"/>
              </a:lnSpc>
              <a:spcBef>
                <a:spcPts val="0"/>
              </a:spcBef>
              <a:buFont typeface="Arial"/>
              <a:buChar char="•"/>
              <a:defRPr sz="2000"/>
            </a:lvl2pPr>
            <a:lvl3pPr marL="719982" indent="-239994">
              <a:lnSpc>
                <a:spcPct val="130000"/>
              </a:lnSpc>
              <a:spcBef>
                <a:spcPts val="0"/>
              </a:spcBef>
              <a:defRPr sz="2000"/>
            </a:lvl3pPr>
            <a:lvl4pPr marL="1199970" indent="-239994">
              <a:lnSpc>
                <a:spcPct val="130000"/>
              </a:lnSpc>
              <a:spcBef>
                <a:spcPts val="0"/>
              </a:spcBef>
              <a:buFont typeface="Arial"/>
              <a:buChar char="•"/>
              <a:defRPr sz="2000"/>
            </a:lvl4pPr>
            <a:lvl5pPr marL="1679958" indent="-239994">
              <a:lnSpc>
                <a:spcPct val="130000"/>
              </a:lnSpc>
              <a:spcBef>
                <a:spcPts val="0"/>
              </a:spcBef>
              <a:buFont typeface="Arial"/>
              <a:buChar char="•"/>
              <a:defRPr sz="20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427177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bsection Slide - 2">
    <p:spTree>
      <p:nvGrpSpPr>
        <p:cNvPr id="1" name=""/>
        <p:cNvGrpSpPr/>
        <p:nvPr/>
      </p:nvGrpSpPr>
      <p:grpSpPr>
        <a:xfrm>
          <a:off x="0" y="0"/>
          <a:ext cx="0" cy="0"/>
          <a:chOff x="0" y="0"/>
          <a:chExt cx="0" cy="0"/>
        </a:xfrm>
      </p:grpSpPr>
      <p:pic>
        <p:nvPicPr>
          <p:cNvPr id="3" name="Picture 1" descr="MOA Evening-03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1509185"/>
            <a:ext cx="8020051" cy="1509183"/>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p:cNvSpPr/>
          <p:nvPr userDrawn="1"/>
        </p:nvSpPr>
        <p:spPr>
          <a:xfrm>
            <a:off x="10991851" y="1509185"/>
            <a:ext cx="1200149" cy="1509183"/>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6" name="Picture 4"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72851" y="1919817"/>
            <a:ext cx="484716" cy="6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11451167" y="6309785"/>
            <a:ext cx="406400" cy="256116"/>
          </a:xfrm>
          <a:prstGeom prst="rect">
            <a:avLst/>
          </a:prstGeom>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20000"/>
              </a:spcBef>
              <a:buFont typeface="Arial" panose="020B0604020202020204" pitchFamily="34" charset="0"/>
              <a:buNone/>
            </a:pPr>
            <a:fld id="{7CFFA1A9-B3FC-4FA5-8199-9FA047D44334}" type="slidenum">
              <a:rPr lang="en-US" altLang="en-US" sz="1200">
                <a:solidFill>
                  <a:srgbClr val="FFFFFF"/>
                </a:solidFill>
                <a:latin typeface="Whitney Book" charset="0"/>
              </a:rPr>
              <a:pPr algn="r">
                <a:spcBef>
                  <a:spcPct val="20000"/>
                </a:spcBef>
                <a:buFont typeface="Arial" panose="020B0604020202020204" pitchFamily="34" charset="0"/>
                <a:buNone/>
              </a:pPr>
              <a:t>‹#›</a:t>
            </a:fld>
            <a:endParaRPr lang="en-CA" altLang="en-US" sz="1200">
              <a:solidFill>
                <a:srgbClr val="FFFFFF"/>
              </a:solidFill>
              <a:latin typeface="Whitney Book" charset="0"/>
            </a:endParaRPr>
          </a:p>
        </p:txBody>
      </p:sp>
      <p:sp>
        <p:nvSpPr>
          <p:cNvPr id="9" name="Text Placeholder 18"/>
          <p:cNvSpPr>
            <a:spLocks noGrp="1"/>
          </p:cNvSpPr>
          <p:nvPr>
            <p:ph type="body" sz="quarter" idx="11"/>
          </p:nvPr>
        </p:nvSpPr>
        <p:spPr>
          <a:xfrm>
            <a:off x="487450" y="1700808"/>
            <a:ext cx="7240501" cy="1413571"/>
          </a:xfrm>
          <a:prstGeom prst="rect">
            <a:avLst/>
          </a:prstGeom>
        </p:spPr>
        <p:txBody>
          <a:bodyPr vert="horz" lIns="0" tIns="0" rIns="0" bIns="0" anchor="t" anchorCtr="0"/>
          <a:lstStyle>
            <a:lvl1pPr marL="0" indent="0">
              <a:lnSpc>
                <a:spcPts val="4533"/>
              </a:lnSpc>
              <a:spcBef>
                <a:spcPts val="0"/>
              </a:spcBef>
              <a:buNone/>
              <a:defRPr sz="3733" b="1" i="0" kern="0" cap="all" spc="4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024176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 2">
    <p:spTree>
      <p:nvGrpSpPr>
        <p:cNvPr id="1" name=""/>
        <p:cNvGrpSpPr/>
        <p:nvPr/>
      </p:nvGrpSpPr>
      <p:grpSpPr>
        <a:xfrm>
          <a:off x="0" y="0"/>
          <a:ext cx="0" cy="0"/>
          <a:chOff x="0" y="0"/>
          <a:chExt cx="0" cy="0"/>
        </a:xfrm>
      </p:grpSpPr>
      <p:pic>
        <p:nvPicPr>
          <p:cNvPr id="2" name="Picture 1" descr="20089915475_1cd74fac37_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 y="1509184"/>
            <a:ext cx="6288617" cy="1439333"/>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4" name="Picture 3" descr="UBC_2016_Signature_Wide_28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318" y="1919817"/>
            <a:ext cx="5194300" cy="6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89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C58F9-504F-45BC-AC5D-3BB630CE2D08}"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287398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BC58F9-504F-45BC-AC5D-3BB630CE2D08}"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384650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BC58F9-504F-45BC-AC5D-3BB630CE2D08}"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364000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BC58F9-504F-45BC-AC5D-3BB630CE2D08}"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310298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BC58F9-504F-45BC-AC5D-3BB630CE2D08}"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359824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C58F9-504F-45BC-AC5D-3BB630CE2D08}"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72375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BC58F9-504F-45BC-AC5D-3BB630CE2D08}"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93129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BC58F9-504F-45BC-AC5D-3BB630CE2D08}"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5D981-B142-4190-BABA-B65DE314866B}" type="slidenum">
              <a:rPr lang="en-US" smtClean="0"/>
              <a:t>‹#›</a:t>
            </a:fld>
            <a:endParaRPr lang="en-US"/>
          </a:p>
        </p:txBody>
      </p:sp>
    </p:spTree>
    <p:extLst>
      <p:ext uri="{BB962C8B-B14F-4D97-AF65-F5344CB8AC3E}">
        <p14:creationId xmlns:p14="http://schemas.microsoft.com/office/powerpoint/2010/main" val="428611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C58F9-504F-45BC-AC5D-3BB630CE2D08}" type="datetimeFigureOut">
              <a:rPr lang="en-US" smtClean="0"/>
              <a:t>9/5/2019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5D981-B142-4190-BABA-B65DE314866B}" type="slidenum">
              <a:rPr lang="en-US" smtClean="0"/>
              <a:t>‹#›</a:t>
            </a:fld>
            <a:endParaRPr lang="en-US"/>
          </a:p>
        </p:txBody>
      </p:sp>
    </p:spTree>
    <p:extLst>
      <p:ext uri="{BB962C8B-B14F-4D97-AF65-F5344CB8AC3E}">
        <p14:creationId xmlns:p14="http://schemas.microsoft.com/office/powerpoint/2010/main" val="1021868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rad.ubc.ca/awards/vanier-scholarship" TargetMode="External"/><Relationship Id="rId2" Type="http://schemas.openxmlformats.org/officeDocument/2006/relationships/hyperlink" Target="http://www.vanier.gc.ca/en/home-accueil.html" TargetMode="External"/><Relationship Id="rId1" Type="http://schemas.openxmlformats.org/officeDocument/2006/relationships/slideLayout" Target="../slideLayouts/slideLayout13.xml"/><Relationship Id="rId5" Type="http://schemas.openxmlformats.org/officeDocument/2006/relationships/hyperlink" Target="https://ccv-cvc.ca/indexresearcher-eng.frm" TargetMode="External"/><Relationship Id="rId4" Type="http://schemas.openxmlformats.org/officeDocument/2006/relationships/hyperlink" Target="https://www.researchnet-recherchenet.ca/rnr16/LoginServlet?language=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cihr-irsc.gc.ca/e/38887.html" TargetMode="External"/><Relationship Id="rId2" Type="http://schemas.openxmlformats.org/officeDocument/2006/relationships/hyperlink" Target="http://www.nserc-crsng.gc.ca/Students-Etudiants/PG-CS/CGSD-BESCD_eng.asp" TargetMode="External"/><Relationship Id="rId1" Type="http://schemas.openxmlformats.org/officeDocument/2006/relationships/slideLayout" Target="../slideLayouts/slideLayout13.xml"/><Relationship Id="rId5" Type="http://schemas.openxmlformats.org/officeDocument/2006/relationships/hyperlink" Target="https://webapps.nserc.ca/SSHRC/Instructions-Help/docinstr_e.htm" TargetMode="External"/><Relationship Id="rId4" Type="http://schemas.openxmlformats.org/officeDocument/2006/relationships/hyperlink" Target="http://www.nserc-crsng.gc.ca/OnlineServices-ServicesEnLigne/instructions/201/pgs-pdf_eng.as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www.chairs-chaires.gc.ca/program-programme/equity-equite/bias/module-eng.aspx?pedisable=false"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sshrc-crsh.gc.ca/funding-financement/programs-programmes/fellowships/doctoral-doctorat-eng.aspx" TargetMode="External"/><Relationship Id="rId2" Type="http://schemas.openxmlformats.org/officeDocument/2006/relationships/hyperlink" Target="https://www.researchnet-recherchenet.ca/rnr16/viewOpportunityDetails.do?progCd=10992&amp;language=E&amp;org=CIHR"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mailto:junnie.cheung@ubc.ca"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mailto:junnie.cheung@ubc.ca"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6834" y="1775885"/>
            <a:ext cx="7241117" cy="2228849"/>
          </a:xfrm>
        </p:spPr>
        <p:txBody>
          <a:bodyPr/>
          <a:lstStyle/>
          <a:p>
            <a:pPr>
              <a:buFont typeface="Arial" charset="0"/>
              <a:buNone/>
              <a:defRPr/>
            </a:pPr>
            <a:r>
              <a:rPr lang="en-US" spc="133" dirty="0">
                <a:ea typeface="ＭＳ Ｐゴシック" charset="-128"/>
              </a:rPr>
              <a:t>Fall 2019 Doctoral competitions</a:t>
            </a:r>
          </a:p>
        </p:txBody>
      </p:sp>
      <p:sp>
        <p:nvSpPr>
          <p:cNvPr id="3" name="Text Placeholder 2"/>
          <p:cNvSpPr>
            <a:spLocks noGrp="1"/>
          </p:cNvSpPr>
          <p:nvPr>
            <p:ph type="body" sz="quarter" idx="12"/>
          </p:nvPr>
        </p:nvSpPr>
        <p:spPr>
          <a:xfrm>
            <a:off x="486834" y="4004734"/>
            <a:ext cx="7241117" cy="429684"/>
          </a:xfrm>
        </p:spPr>
        <p:txBody>
          <a:bodyPr/>
          <a:lstStyle/>
          <a:p>
            <a:pPr>
              <a:buFont typeface="Arial" charset="0"/>
              <a:buNone/>
              <a:defRPr/>
            </a:pPr>
            <a:r>
              <a:rPr lang="en-US" dirty="0">
                <a:ea typeface="ＭＳ Ｐゴシック" charset="-128"/>
              </a:rPr>
              <a:t>Info session for graduate program administrators</a:t>
            </a:r>
          </a:p>
        </p:txBody>
      </p:sp>
      <p:sp>
        <p:nvSpPr>
          <p:cNvPr id="4" name="Text Placeholder 3"/>
          <p:cNvSpPr>
            <a:spLocks noGrp="1"/>
          </p:cNvSpPr>
          <p:nvPr>
            <p:ph type="body" sz="quarter" idx="13"/>
          </p:nvPr>
        </p:nvSpPr>
        <p:spPr>
          <a:xfrm>
            <a:off x="486834" y="4677834"/>
            <a:ext cx="7241117" cy="427567"/>
          </a:xfrm>
        </p:spPr>
        <p:txBody>
          <a:bodyPr/>
          <a:lstStyle/>
          <a:p>
            <a:pPr>
              <a:buFont typeface="Arial" charset="0"/>
              <a:buNone/>
              <a:defRPr/>
            </a:pPr>
            <a:r>
              <a:rPr lang="en-US" dirty="0">
                <a:ea typeface="ＭＳ Ｐゴシック" charset="-128"/>
              </a:rPr>
              <a:t>Junnie Cheung, graduate Awards Manager</a:t>
            </a:r>
          </a:p>
        </p:txBody>
      </p:sp>
    </p:spTree>
    <p:extLst>
      <p:ext uri="{BB962C8B-B14F-4D97-AF65-F5344CB8AC3E}">
        <p14:creationId xmlns:p14="http://schemas.microsoft.com/office/powerpoint/2010/main" val="377513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Vanier </a:t>
            </a:r>
            <a:r>
              <a:rPr lang="en-US" dirty="0" err="1"/>
              <a:t>cgs</a:t>
            </a:r>
            <a:r>
              <a:rPr lang="en-US" dirty="0"/>
              <a:t> - university-wide adjudication</a:t>
            </a:r>
          </a:p>
        </p:txBody>
      </p:sp>
      <p:sp>
        <p:nvSpPr>
          <p:cNvPr id="3" name="Text Placeholder 2"/>
          <p:cNvSpPr>
            <a:spLocks noGrp="1"/>
          </p:cNvSpPr>
          <p:nvPr>
            <p:ph type="body" sz="quarter" idx="13"/>
          </p:nvPr>
        </p:nvSpPr>
        <p:spPr/>
        <p:txBody>
          <a:bodyPr>
            <a:normAutofit/>
          </a:bodyPr>
          <a:lstStyle/>
          <a:p>
            <a:r>
              <a:rPr lang="en-US" b="1" dirty="0"/>
              <a:t>University-wide adjudication</a:t>
            </a:r>
            <a:r>
              <a:rPr lang="en-US" dirty="0"/>
              <a:t>: Three adjudication committees to select UBC’s nominees</a:t>
            </a:r>
          </a:p>
          <a:p>
            <a:pPr marL="342900" lvl="1" indent="-342900"/>
            <a:r>
              <a:rPr lang="en-US" dirty="0"/>
              <a:t>CIHR: up to 24</a:t>
            </a:r>
          </a:p>
          <a:p>
            <a:pPr marL="342900" lvl="1" indent="-342900"/>
            <a:r>
              <a:rPr lang="en-US" dirty="0"/>
              <a:t>NSERC: up to 17</a:t>
            </a:r>
          </a:p>
          <a:p>
            <a:pPr marL="342900" lvl="1" indent="-342900"/>
            <a:r>
              <a:rPr lang="en-US" dirty="0"/>
              <a:t>SSHRC: up to 16</a:t>
            </a:r>
          </a:p>
          <a:p>
            <a:pPr marL="342900" lvl="1" indent="-342900"/>
            <a:r>
              <a:rPr lang="en-US" dirty="0"/>
              <a:t>Total: up to 57</a:t>
            </a:r>
          </a:p>
          <a:p>
            <a:pPr marL="342900" lvl="1" indent="-342900"/>
            <a:endParaRPr lang="en-US" dirty="0"/>
          </a:p>
          <a:p>
            <a:r>
              <a:rPr lang="en-US" b="1" dirty="0"/>
              <a:t>Late October</a:t>
            </a:r>
            <a:r>
              <a:rPr lang="en-US" dirty="0"/>
              <a:t>:</a:t>
            </a:r>
          </a:p>
          <a:p>
            <a:pPr marL="342900" indent="-342900">
              <a:buFont typeface="Arial" panose="020B0604020202020204" pitchFamily="34" charset="0"/>
              <a:buChar char="•"/>
            </a:pPr>
            <a:r>
              <a:rPr lang="en-US" dirty="0"/>
              <a:t>Nominees will have an opportunity to update their application before submission</a:t>
            </a:r>
          </a:p>
          <a:p>
            <a:pPr marL="342900" indent="-342900">
              <a:buFont typeface="Arial" panose="020B0604020202020204" pitchFamily="34" charset="0"/>
              <a:buChar char="•"/>
            </a:pPr>
            <a:r>
              <a:rPr lang="en-US" dirty="0"/>
              <a:t>Grad program will have an opportunity to update their nomination letter before submission</a:t>
            </a:r>
          </a:p>
          <a:p>
            <a:pPr marL="342900" indent="-342900">
              <a:buFont typeface="Arial" panose="020B0604020202020204" pitchFamily="34" charset="0"/>
              <a:buChar char="•"/>
            </a:pPr>
            <a:endParaRPr lang="en-US" dirty="0"/>
          </a:p>
          <a:p>
            <a:r>
              <a:rPr lang="en-US" b="1" dirty="0"/>
              <a:t>April 2020</a:t>
            </a:r>
            <a:r>
              <a:rPr lang="en-US" dirty="0"/>
              <a:t>:</a:t>
            </a:r>
          </a:p>
          <a:p>
            <a:pPr marL="342900" indent="-342900">
              <a:buFont typeface="Arial" panose="020B0604020202020204" pitchFamily="34" charset="0"/>
              <a:buChar char="•"/>
            </a:pPr>
            <a:r>
              <a:rPr lang="en-US" dirty="0"/>
              <a:t>Nominees will be notified by email when the results are available on </a:t>
            </a:r>
            <a:r>
              <a:rPr lang="en-US" dirty="0" err="1"/>
              <a:t>ResearchNet</a:t>
            </a:r>
            <a:endParaRPr lang="en-US" b="1" dirty="0"/>
          </a:p>
        </p:txBody>
      </p:sp>
    </p:spTree>
    <p:extLst>
      <p:ext uri="{BB962C8B-B14F-4D97-AF65-F5344CB8AC3E}">
        <p14:creationId xmlns:p14="http://schemas.microsoft.com/office/powerpoint/2010/main" val="313268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Vanier CGS - useful links</a:t>
            </a:r>
          </a:p>
        </p:txBody>
      </p:sp>
      <p:sp>
        <p:nvSpPr>
          <p:cNvPr id="3" name="Text Placeholder 2"/>
          <p:cNvSpPr>
            <a:spLocks noGrp="1"/>
          </p:cNvSpPr>
          <p:nvPr>
            <p:ph type="body" sz="quarter" idx="13"/>
          </p:nvPr>
        </p:nvSpPr>
        <p:spPr/>
        <p:txBody>
          <a:bodyPr/>
          <a:lstStyle/>
          <a:p>
            <a:r>
              <a:rPr lang="en-US" dirty="0"/>
              <a:t>Official description: </a:t>
            </a:r>
            <a:r>
              <a:rPr lang="en-US" dirty="0">
                <a:hlinkClick r:id="rId2"/>
              </a:rPr>
              <a:t>http://www.vanier.gc.ca/en/home-accueil.html</a:t>
            </a:r>
            <a:endParaRPr lang="en-US" dirty="0"/>
          </a:p>
          <a:p>
            <a:pPr marL="342900" indent="-342900">
              <a:buFont typeface="Arial" panose="020B0604020202020204" pitchFamily="34" charset="0"/>
              <a:buChar char="•"/>
            </a:pPr>
            <a:r>
              <a:rPr lang="en-US" dirty="0"/>
              <a:t>For eligibility criteria and for guidance on calculating months of doctoral studies</a:t>
            </a:r>
          </a:p>
          <a:p>
            <a:endParaRPr lang="en-US" dirty="0"/>
          </a:p>
          <a:p>
            <a:r>
              <a:rPr lang="en-US" dirty="0"/>
              <a:t>G+PS webpage: </a:t>
            </a:r>
            <a:r>
              <a:rPr lang="en-US" dirty="0">
                <a:hlinkClick r:id="rId3"/>
              </a:rPr>
              <a:t>https://www.grad.ubc.ca/awards/vanier-scholarship</a:t>
            </a:r>
            <a:endParaRPr lang="en-US" dirty="0"/>
          </a:p>
          <a:p>
            <a:pPr marL="342900" indent="-342900">
              <a:buFont typeface="Arial" panose="020B0604020202020204" pitchFamily="34" charset="0"/>
              <a:buChar char="•"/>
            </a:pPr>
            <a:r>
              <a:rPr lang="en-US" dirty="0"/>
              <a:t>For nomination procedures</a:t>
            </a:r>
          </a:p>
          <a:p>
            <a:pPr marL="342900" indent="-342900">
              <a:buFont typeface="Arial" panose="020B0604020202020204" pitchFamily="34" charset="0"/>
              <a:buChar char="•"/>
            </a:pPr>
            <a:endParaRPr lang="en-US" dirty="0"/>
          </a:p>
          <a:p>
            <a:r>
              <a:rPr lang="en-US" dirty="0" err="1"/>
              <a:t>ResearchNet</a:t>
            </a:r>
            <a:r>
              <a:rPr lang="en-US" dirty="0"/>
              <a:t>: </a:t>
            </a:r>
            <a:r>
              <a:rPr lang="en-US" dirty="0">
                <a:hlinkClick r:id="rId4"/>
              </a:rPr>
              <a:t>https://www.researchnet-recherchenet.ca/rnr16/LoginServlet?language=E</a:t>
            </a:r>
            <a:endParaRPr lang="en-US" dirty="0"/>
          </a:p>
          <a:p>
            <a:pPr marL="342900" indent="-342900">
              <a:buFont typeface="Arial" panose="020B0604020202020204" pitchFamily="34" charset="0"/>
              <a:buChar char="•"/>
            </a:pPr>
            <a:r>
              <a:rPr lang="en-US" dirty="0"/>
              <a:t>Application portal</a:t>
            </a:r>
          </a:p>
          <a:p>
            <a:pPr marL="342900" indent="-342900">
              <a:buFont typeface="Arial" panose="020B0604020202020204" pitchFamily="34" charset="0"/>
              <a:buChar char="•"/>
            </a:pPr>
            <a:endParaRPr lang="en-US" dirty="0"/>
          </a:p>
          <a:p>
            <a:r>
              <a:rPr lang="en-US" dirty="0"/>
              <a:t>Canadian Common CV (CCV): </a:t>
            </a:r>
            <a:r>
              <a:rPr lang="en-US" dirty="0">
                <a:hlinkClick r:id="rId5"/>
              </a:rPr>
              <a:t>https://ccv-cvc.ca/indexresearcher-eng.frm</a:t>
            </a:r>
            <a:endParaRPr lang="en-US" dirty="0"/>
          </a:p>
          <a:p>
            <a:pPr marL="342900" indent="-342900">
              <a:buFont typeface="Arial" panose="020B0604020202020204" pitchFamily="34" charset="0"/>
              <a:buChar char="•"/>
            </a:pPr>
            <a:r>
              <a:rPr lang="en-US" dirty="0"/>
              <a:t>Part of the application</a:t>
            </a:r>
          </a:p>
        </p:txBody>
      </p:sp>
    </p:spTree>
    <p:extLst>
      <p:ext uri="{BB962C8B-B14F-4D97-AF65-F5344CB8AC3E}">
        <p14:creationId xmlns:p14="http://schemas.microsoft.com/office/powerpoint/2010/main" val="193349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r>
              <a:rPr lang="en-US" dirty="0"/>
              <a:t>Tri-agency </a:t>
            </a:r>
            <a:r>
              <a:rPr lang="en-US" dirty="0" err="1"/>
              <a:t>cgs</a:t>
            </a:r>
            <a:r>
              <a:rPr lang="en-US" dirty="0"/>
              <a:t>-d</a:t>
            </a:r>
          </a:p>
          <a:p>
            <a:r>
              <a:rPr lang="en-US" dirty="0" err="1"/>
              <a:t>Ubc</a:t>
            </a:r>
            <a:r>
              <a:rPr lang="en-US" dirty="0"/>
              <a:t> affiliated fellowships</a:t>
            </a:r>
          </a:p>
        </p:txBody>
      </p:sp>
    </p:spTree>
    <p:extLst>
      <p:ext uri="{BB962C8B-B14F-4D97-AF65-F5344CB8AC3E}">
        <p14:creationId xmlns:p14="http://schemas.microsoft.com/office/powerpoint/2010/main" val="3950107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Competition overview</a:t>
            </a:r>
          </a:p>
        </p:txBody>
      </p:sp>
      <p:sp>
        <p:nvSpPr>
          <p:cNvPr id="3" name="Text Placeholder 2"/>
          <p:cNvSpPr>
            <a:spLocks noGrp="1"/>
          </p:cNvSpPr>
          <p:nvPr>
            <p:ph type="body" sz="quarter" idx="13"/>
          </p:nvPr>
        </p:nvSpPr>
        <p:spPr/>
        <p:txBody>
          <a:bodyPr/>
          <a:lstStyle/>
          <a:p>
            <a:r>
              <a:rPr lang="en-US" dirty="0"/>
              <a:t>The Affiliated Fellowships competition runs in concert with the Tri-Agency CGS-D competition:</a:t>
            </a:r>
          </a:p>
        </p:txBody>
      </p:sp>
      <p:pic>
        <p:nvPicPr>
          <p:cNvPr id="5" name="Picture 4"/>
          <p:cNvPicPr>
            <a:picLocks noChangeAspect="1"/>
          </p:cNvPicPr>
          <p:nvPr/>
        </p:nvPicPr>
        <p:blipFill>
          <a:blip r:embed="rId2"/>
          <a:stretch>
            <a:fillRect/>
          </a:stretch>
        </p:blipFill>
        <p:spPr>
          <a:xfrm>
            <a:off x="585272" y="1978781"/>
            <a:ext cx="9257438" cy="4614134"/>
          </a:xfrm>
          <a:prstGeom prst="rect">
            <a:avLst/>
          </a:prstGeom>
        </p:spPr>
      </p:pic>
    </p:spTree>
    <p:extLst>
      <p:ext uri="{BB962C8B-B14F-4D97-AF65-F5344CB8AC3E}">
        <p14:creationId xmlns:p14="http://schemas.microsoft.com/office/powerpoint/2010/main" val="938280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What’s new?</a:t>
            </a:r>
          </a:p>
        </p:txBody>
      </p:sp>
      <p:sp>
        <p:nvSpPr>
          <p:cNvPr id="3" name="Text Placeholder 2"/>
          <p:cNvSpPr>
            <a:spLocks noGrp="1"/>
          </p:cNvSpPr>
          <p:nvPr>
            <p:ph type="body" sz="quarter" idx="13"/>
          </p:nvPr>
        </p:nvSpPr>
        <p:spPr/>
        <p:txBody>
          <a:bodyPr>
            <a:normAutofit/>
          </a:bodyPr>
          <a:lstStyle/>
          <a:p>
            <a:r>
              <a:rPr lang="en-US" b="1" dirty="0"/>
              <a:t>Application deadline</a:t>
            </a:r>
            <a:endParaRPr lang="en-US" dirty="0"/>
          </a:p>
          <a:p>
            <a:pPr marL="342900" indent="-342900">
              <a:buFont typeface="Arial" panose="020B0604020202020204" pitchFamily="34" charset="0"/>
              <a:buChar char="•"/>
            </a:pPr>
            <a:r>
              <a:rPr lang="en-US" dirty="0"/>
              <a:t>University-wide application deadline: </a:t>
            </a:r>
            <a:r>
              <a:rPr lang="en-US" b="1" dirty="0"/>
              <a:t>12 PM (PDT) on Tuesday, 17 September 2019</a:t>
            </a:r>
          </a:p>
          <a:p>
            <a:pPr marL="1062882" lvl="2" indent="-342900"/>
            <a:r>
              <a:rPr lang="en-US" dirty="0"/>
              <a:t>Unlike previous years, grad programs do not set their own application deadline</a:t>
            </a:r>
          </a:p>
          <a:p>
            <a:pPr marL="342900" indent="-342900">
              <a:buFont typeface="Arial" panose="020B0604020202020204" pitchFamily="34" charset="0"/>
              <a:buChar char="•"/>
            </a:pPr>
            <a:r>
              <a:rPr lang="en-US" dirty="0"/>
              <a:t>Students who were registered or are currently registered in a degree program at UBC during the year of application (i.e., in </a:t>
            </a:r>
            <a:r>
              <a:rPr lang="en-US" b="1" dirty="0"/>
              <a:t>2019</a:t>
            </a:r>
            <a:r>
              <a:rPr lang="en-US" dirty="0"/>
              <a:t>, from Jan 1 to Dec 31) </a:t>
            </a:r>
          </a:p>
          <a:p>
            <a:pPr marL="342900" lvl="1" indent="-342900"/>
            <a:r>
              <a:rPr lang="en-US" dirty="0"/>
              <a:t>Students who are on an approved leave from their UBC degree program</a:t>
            </a:r>
          </a:p>
          <a:p>
            <a:r>
              <a:rPr lang="en-US" b="1" dirty="0"/>
              <a:t>Instructions to grad programs:</a:t>
            </a:r>
          </a:p>
          <a:p>
            <a:pPr marL="342900" indent="-342900">
              <a:buFont typeface="Arial" panose="020B0604020202020204" pitchFamily="34" charset="0"/>
              <a:buChar char="•"/>
            </a:pPr>
            <a:r>
              <a:rPr lang="en-US" dirty="0"/>
              <a:t>Strongly encourage your students to </a:t>
            </a:r>
            <a:r>
              <a:rPr lang="en-US" b="1" dirty="0"/>
              <a:t>follow the instructions</a:t>
            </a:r>
          </a:p>
          <a:p>
            <a:pPr marL="342900" indent="-342900">
              <a:buFont typeface="Arial" panose="020B0604020202020204" pitchFamily="34" charset="0"/>
              <a:buChar char="•"/>
            </a:pPr>
            <a:r>
              <a:rPr lang="en-US" dirty="0"/>
              <a:t>Review applications for </a:t>
            </a:r>
            <a:r>
              <a:rPr lang="en-US" b="1" dirty="0"/>
              <a:t>eligibility (months of studies)</a:t>
            </a:r>
            <a:r>
              <a:rPr lang="en-US" dirty="0"/>
              <a:t> and </a:t>
            </a:r>
            <a:r>
              <a:rPr lang="en-US" b="1" dirty="0"/>
              <a:t>completeness (transcripts)</a:t>
            </a:r>
          </a:p>
          <a:p>
            <a:pPr marL="342900" indent="-342900">
              <a:buFont typeface="Arial" panose="020B0604020202020204" pitchFamily="34" charset="0"/>
              <a:buChar char="•"/>
            </a:pPr>
            <a:r>
              <a:rPr lang="en-US" dirty="0">
                <a:solidFill>
                  <a:srgbClr val="00B0F0"/>
                </a:solidFill>
              </a:rPr>
              <a:t>Application files will be forwarded to adjudicators </a:t>
            </a:r>
            <a:r>
              <a:rPr lang="en-US" b="1" dirty="0">
                <a:solidFill>
                  <a:srgbClr val="00B0F0"/>
                </a:solidFill>
              </a:rPr>
              <a:t>without G+PS review</a:t>
            </a:r>
          </a:p>
          <a:p>
            <a:pPr marL="342900" indent="-342900">
              <a:buFont typeface="Arial" panose="020B0604020202020204" pitchFamily="34" charset="0"/>
              <a:buChar char="•"/>
            </a:pPr>
            <a:r>
              <a:rPr lang="en-US" dirty="0">
                <a:solidFill>
                  <a:srgbClr val="00B0F0"/>
                </a:solidFill>
              </a:rPr>
              <a:t>Application review will occur concurrently with adjudication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9892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t>Tri-agency </a:t>
            </a:r>
            <a:r>
              <a:rPr lang="en-US" dirty="0" err="1"/>
              <a:t>cgs</a:t>
            </a:r>
            <a:r>
              <a:rPr lang="en-US" dirty="0"/>
              <a:t>-d</a:t>
            </a:r>
          </a:p>
        </p:txBody>
      </p:sp>
    </p:spTree>
    <p:extLst>
      <p:ext uri="{BB962C8B-B14F-4D97-AF65-F5344CB8AC3E}">
        <p14:creationId xmlns:p14="http://schemas.microsoft.com/office/powerpoint/2010/main" val="369273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Tri-agency </a:t>
            </a:r>
            <a:r>
              <a:rPr lang="en-US" dirty="0" err="1"/>
              <a:t>cgs</a:t>
            </a:r>
            <a:r>
              <a:rPr lang="en-US" dirty="0"/>
              <a:t>-D - program overview</a:t>
            </a:r>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US" b="1" dirty="0"/>
              <a:t>Value</a:t>
            </a:r>
            <a:r>
              <a:rPr lang="en-US" dirty="0"/>
              <a:t>: $35,000 per year</a:t>
            </a:r>
          </a:p>
          <a:p>
            <a:pPr marL="342900" indent="-342900">
              <a:buFont typeface="Arial" panose="020B0604020202020204" pitchFamily="34" charset="0"/>
              <a:buChar char="•"/>
            </a:pPr>
            <a:r>
              <a:rPr lang="en-US" b="1" dirty="0"/>
              <a:t>Duration</a:t>
            </a:r>
            <a:r>
              <a:rPr lang="en-US" dirty="0"/>
              <a:t>: 36 months</a:t>
            </a:r>
          </a:p>
          <a:p>
            <a:pPr marL="342900" indent="-342900">
              <a:buFont typeface="Arial" panose="020B0604020202020204" pitchFamily="34" charset="0"/>
              <a:buChar char="•"/>
            </a:pPr>
            <a:r>
              <a:rPr lang="en-US" b="1" dirty="0"/>
              <a:t>Tenure</a:t>
            </a:r>
            <a:r>
              <a:rPr lang="en-US" dirty="0"/>
              <a:t>: Canadian institutions only</a:t>
            </a:r>
          </a:p>
          <a:p>
            <a:pPr marL="342900" indent="-342900">
              <a:buFont typeface="Arial" panose="020B0604020202020204" pitchFamily="34" charset="0"/>
              <a:buChar char="•"/>
            </a:pPr>
            <a:r>
              <a:rPr lang="en-US" b="1" dirty="0"/>
              <a:t>Competition</a:t>
            </a:r>
            <a:r>
              <a:rPr lang="en-US" dirty="0"/>
              <a:t>: One national competition at each granting agency</a:t>
            </a:r>
          </a:p>
          <a:p>
            <a:pPr marL="1062882" lvl="2" indent="-342900"/>
            <a:r>
              <a:rPr lang="en-US" dirty="0"/>
              <a:t>Applicants complete the agency application that is best aligned with their research subject matter</a:t>
            </a:r>
          </a:p>
          <a:p>
            <a:pPr marL="342900" indent="-342900">
              <a:buFont typeface="Arial" panose="020B0604020202020204" pitchFamily="34" charset="0"/>
              <a:buChar char="•"/>
            </a:pPr>
            <a:r>
              <a:rPr lang="en-US" b="1" dirty="0"/>
              <a:t>Selection criteria</a:t>
            </a:r>
            <a:r>
              <a:rPr lang="en-US" dirty="0"/>
              <a:t>:</a:t>
            </a:r>
          </a:p>
          <a:p>
            <a:pPr marL="1062882" lvl="2" indent="-342900"/>
            <a:r>
              <a:rPr lang="en-US" dirty="0"/>
              <a:t>Research ability or potential (50%)</a:t>
            </a:r>
          </a:p>
          <a:p>
            <a:pPr marL="1062882" lvl="2" indent="-342900"/>
            <a:r>
              <a:rPr lang="en-US" dirty="0"/>
              <a:t>Relevant experiences and achievements obtained within and beyond academia (50%)</a:t>
            </a:r>
          </a:p>
          <a:p>
            <a:pPr marL="1062882" lvl="2" indent="-342900"/>
            <a:endParaRPr lang="en-US" dirty="0"/>
          </a:p>
          <a:p>
            <a:pPr marL="1062882" lvl="2" indent="-342900"/>
            <a:endParaRPr lang="en-US" dirty="0"/>
          </a:p>
          <a:p>
            <a:pPr marL="1062882" lvl="2" indent="-342900"/>
            <a:endParaRPr lang="en-US" dirty="0"/>
          </a:p>
          <a:p>
            <a:pPr lvl="1" indent="0">
              <a:buNone/>
            </a:pPr>
            <a:endParaRPr lang="en-US" dirty="0"/>
          </a:p>
          <a:p>
            <a:pPr marL="1062882" lvl="2" indent="-342900"/>
            <a:endParaRPr lang="en-US" dirty="0"/>
          </a:p>
        </p:txBody>
      </p:sp>
    </p:spTree>
    <p:extLst>
      <p:ext uri="{BB962C8B-B14F-4D97-AF65-F5344CB8AC3E}">
        <p14:creationId xmlns:p14="http://schemas.microsoft.com/office/powerpoint/2010/main" val="114366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Tri-Agency CGS-D - eligibility</a:t>
            </a:r>
          </a:p>
        </p:txBody>
      </p:sp>
      <p:sp>
        <p:nvSpPr>
          <p:cNvPr id="3" name="Text Placeholder 2"/>
          <p:cNvSpPr>
            <a:spLocks noGrp="1"/>
          </p:cNvSpPr>
          <p:nvPr>
            <p:ph type="body" sz="quarter" idx="13"/>
          </p:nvPr>
        </p:nvSpPr>
        <p:spPr/>
        <p:txBody>
          <a:bodyPr/>
          <a:lstStyle/>
          <a:p>
            <a:r>
              <a:rPr lang="en-US" b="1" dirty="0"/>
              <a:t>Applicant</a:t>
            </a:r>
          </a:p>
          <a:p>
            <a:pPr marL="342900" indent="-342900">
              <a:buFont typeface="Arial" panose="020B0604020202020204" pitchFamily="34" charset="0"/>
              <a:buChar char="•"/>
            </a:pPr>
            <a:r>
              <a:rPr lang="en-US" dirty="0"/>
              <a:t>Open to Canadian citizens and permanent residents</a:t>
            </a:r>
          </a:p>
          <a:p>
            <a:r>
              <a:rPr lang="en-US" b="1" dirty="0"/>
              <a:t>Eligibility window</a:t>
            </a:r>
          </a:p>
          <a:p>
            <a:pPr marL="342900" indent="-342900">
              <a:buFont typeface="Arial" panose="020B0604020202020204" pitchFamily="34" charset="0"/>
              <a:buChar char="•"/>
            </a:pPr>
            <a:r>
              <a:rPr lang="en-US" dirty="0"/>
              <a:t>Must have completed no more than </a:t>
            </a:r>
            <a:r>
              <a:rPr lang="en-US" b="1" dirty="0"/>
              <a:t>24 months </a:t>
            </a:r>
            <a:r>
              <a:rPr lang="en-US" dirty="0"/>
              <a:t>of full-time study in their doctoral program by December 31 of the year of application;</a:t>
            </a:r>
          </a:p>
          <a:p>
            <a:pPr marL="342900" indent="-342900">
              <a:buFont typeface="Arial" panose="020B0604020202020204" pitchFamily="34" charset="0"/>
              <a:buChar char="•"/>
            </a:pPr>
            <a:r>
              <a:rPr lang="en-US" dirty="0"/>
              <a:t>Must have completed no more than </a:t>
            </a:r>
            <a:r>
              <a:rPr lang="en-US" b="1" dirty="0"/>
              <a:t>24 months </a:t>
            </a:r>
            <a:r>
              <a:rPr lang="en-US" dirty="0"/>
              <a:t>of full-time study in their doctoral program if fast-track to a PhD without completing a Master’s (i.e., count from date of PhD transfer); OR </a:t>
            </a:r>
          </a:p>
          <a:p>
            <a:pPr marL="342900" indent="-342900">
              <a:buFont typeface="Arial" panose="020B0604020202020204" pitchFamily="34" charset="0"/>
              <a:buChar char="•"/>
            </a:pPr>
            <a:r>
              <a:rPr lang="en-US" dirty="0"/>
              <a:t>Must have completed no more than </a:t>
            </a:r>
            <a:r>
              <a:rPr lang="en-US" b="1" dirty="0"/>
              <a:t>36 months</a:t>
            </a:r>
            <a:r>
              <a:rPr lang="en-US" dirty="0"/>
              <a:t> if transferred directly from Bachelors to a PhD or enrolled in a joint program, e.g., MD/PhD, MA/PhD</a:t>
            </a:r>
          </a:p>
          <a:p>
            <a:r>
              <a:rPr lang="en-US" b="1" dirty="0"/>
              <a:t>Program of study</a:t>
            </a:r>
          </a:p>
          <a:p>
            <a:pPr marL="342900" indent="-342900">
              <a:buFont typeface="Arial" panose="020B0604020202020204" pitchFamily="34" charset="0"/>
              <a:buChar char="•"/>
            </a:pPr>
            <a:r>
              <a:rPr lang="en-US" dirty="0"/>
              <a:t>An eligible doctoral program must include a significant, autonomous research component</a:t>
            </a:r>
          </a:p>
        </p:txBody>
      </p:sp>
    </p:spTree>
    <p:extLst>
      <p:ext uri="{BB962C8B-B14F-4D97-AF65-F5344CB8AC3E}">
        <p14:creationId xmlns:p14="http://schemas.microsoft.com/office/powerpoint/2010/main" val="189906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Tri-agency </a:t>
            </a:r>
            <a:r>
              <a:rPr lang="en-US" dirty="0" err="1"/>
              <a:t>cgs</a:t>
            </a:r>
            <a:r>
              <a:rPr lang="en-US" dirty="0"/>
              <a:t>-d - application materials</a:t>
            </a:r>
          </a:p>
        </p:txBody>
      </p:sp>
      <p:sp>
        <p:nvSpPr>
          <p:cNvPr id="3" name="Text Placeholder 2"/>
          <p:cNvSpPr>
            <a:spLocks noGrp="1"/>
          </p:cNvSpPr>
          <p:nvPr>
            <p:ph type="body" sz="quarter" idx="13"/>
          </p:nvPr>
        </p:nvSpPr>
        <p:spPr/>
        <p:txBody>
          <a:bodyPr/>
          <a:lstStyle/>
          <a:p>
            <a:r>
              <a:rPr lang="en-US" b="1" dirty="0"/>
              <a:t>Application requirements remain agency-specific </a:t>
            </a:r>
            <a:r>
              <a:rPr lang="en-US" dirty="0"/>
              <a:t>(see the next slide)</a:t>
            </a:r>
          </a:p>
          <a:p>
            <a:endParaRPr lang="en-US" dirty="0"/>
          </a:p>
          <a:p>
            <a:r>
              <a:rPr lang="en-US" b="1" dirty="0"/>
              <a:t>Instructions to applicants:</a:t>
            </a:r>
          </a:p>
          <a:p>
            <a:pPr marL="342900" indent="-342900">
              <a:buFont typeface="Arial" panose="020B0604020202020204" pitchFamily="34" charset="0"/>
              <a:buChar char="•"/>
            </a:pPr>
            <a:r>
              <a:rPr lang="en-US" dirty="0"/>
              <a:t>Follow the instructions and adhere to presentation standards when preparing attachments</a:t>
            </a:r>
          </a:p>
          <a:p>
            <a:pPr marL="342900" indent="-342900">
              <a:buFont typeface="Arial" panose="020B0604020202020204" pitchFamily="34" charset="0"/>
              <a:buChar char="•"/>
            </a:pPr>
            <a:r>
              <a:rPr lang="en-US" dirty="0"/>
              <a:t>It is the applicant’s responsibility to make sure that</a:t>
            </a:r>
          </a:p>
          <a:p>
            <a:pPr marL="1062882" lvl="2" indent="-342900"/>
            <a:r>
              <a:rPr lang="en-US" dirty="0"/>
              <a:t>Up-to-date, official transcripts for all post-secondary studies are included</a:t>
            </a:r>
          </a:p>
          <a:p>
            <a:pPr marL="1542870" lvl="3" indent="-342900"/>
            <a:r>
              <a:rPr lang="en-US" dirty="0"/>
              <a:t>Official record of fall 2019 registration is also included</a:t>
            </a:r>
          </a:p>
          <a:p>
            <a:pPr marL="1062882" lvl="2" indent="-342900"/>
            <a:r>
              <a:rPr lang="en-US" dirty="0"/>
              <a:t>Their referees complete their reference form in advance of the application deadline</a:t>
            </a:r>
          </a:p>
          <a:p>
            <a:pPr lvl="1" indent="0">
              <a:buNone/>
            </a:pPr>
            <a:endParaRPr lang="en-US" dirty="0"/>
          </a:p>
          <a:p>
            <a:pPr lvl="1" indent="0">
              <a:buNone/>
            </a:pPr>
            <a:r>
              <a:rPr lang="en-US" b="1" dirty="0"/>
              <a:t>Instructions to grad program staff:</a:t>
            </a:r>
            <a:endParaRPr lang="en-US" dirty="0"/>
          </a:p>
          <a:p>
            <a:pPr marL="342900" lvl="1" indent="-342900"/>
            <a:r>
              <a:rPr lang="en-US" dirty="0"/>
              <a:t>If you agree to compile transcripts for your students, have transcript files ready for applicants in advance of the application deadline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3215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Tri-agency </a:t>
            </a:r>
            <a:r>
              <a:rPr lang="en-US" dirty="0" err="1"/>
              <a:t>cgs</a:t>
            </a:r>
            <a:r>
              <a:rPr lang="en-US" dirty="0"/>
              <a:t>-d - Application materials</a:t>
            </a:r>
          </a:p>
        </p:txBody>
      </p:sp>
      <p:graphicFrame>
        <p:nvGraphicFramePr>
          <p:cNvPr id="5" name="Table 4"/>
          <p:cNvGraphicFramePr>
            <a:graphicFrameLocks noGrp="1"/>
          </p:cNvGraphicFramePr>
          <p:nvPr>
            <p:extLst>
              <p:ext uri="{D42A27DB-BD31-4B8C-83A1-F6EECF244321}">
                <p14:modId xmlns:p14="http://schemas.microsoft.com/office/powerpoint/2010/main" val="515855383"/>
              </p:ext>
            </p:extLst>
          </p:nvPr>
        </p:nvGraphicFramePr>
        <p:xfrm>
          <a:off x="407324" y="1144269"/>
          <a:ext cx="10571146" cy="4964996"/>
        </p:xfrm>
        <a:graphic>
          <a:graphicData uri="http://schemas.openxmlformats.org/drawingml/2006/table">
            <a:tbl>
              <a:tblPr firstRow="1" bandRow="1">
                <a:tableStyleId>{5C22544A-7EE6-4342-B048-85BDC9FD1C3A}</a:tableStyleId>
              </a:tblPr>
              <a:tblGrid>
                <a:gridCol w="1626318">
                  <a:extLst>
                    <a:ext uri="{9D8B030D-6E8A-4147-A177-3AD203B41FA5}">
                      <a16:colId xmlns:a16="http://schemas.microsoft.com/office/drawing/2014/main" val="2310478646"/>
                    </a:ext>
                  </a:extLst>
                </a:gridCol>
                <a:gridCol w="3862586">
                  <a:extLst>
                    <a:ext uri="{9D8B030D-6E8A-4147-A177-3AD203B41FA5}">
                      <a16:colId xmlns:a16="http://schemas.microsoft.com/office/drawing/2014/main" val="3390876054"/>
                    </a:ext>
                  </a:extLst>
                </a:gridCol>
                <a:gridCol w="2541121">
                  <a:extLst>
                    <a:ext uri="{9D8B030D-6E8A-4147-A177-3AD203B41FA5}">
                      <a16:colId xmlns:a16="http://schemas.microsoft.com/office/drawing/2014/main" val="222678249"/>
                    </a:ext>
                  </a:extLst>
                </a:gridCol>
                <a:gridCol w="2541121">
                  <a:extLst>
                    <a:ext uri="{9D8B030D-6E8A-4147-A177-3AD203B41FA5}">
                      <a16:colId xmlns:a16="http://schemas.microsoft.com/office/drawing/2014/main" val="1836639048"/>
                    </a:ext>
                  </a:extLst>
                </a:gridCol>
              </a:tblGrid>
              <a:tr h="377233">
                <a:tc>
                  <a:txBody>
                    <a:bodyPr/>
                    <a:lstStyle/>
                    <a:p>
                      <a:endParaRPr lang="en-US" dirty="0"/>
                    </a:p>
                  </a:txBody>
                  <a:tcPr/>
                </a:tc>
                <a:tc>
                  <a:txBody>
                    <a:bodyPr/>
                    <a:lstStyle/>
                    <a:p>
                      <a:r>
                        <a:rPr lang="en-US" dirty="0"/>
                        <a:t>CIHR</a:t>
                      </a:r>
                    </a:p>
                  </a:txBody>
                  <a:tcPr/>
                </a:tc>
                <a:tc>
                  <a:txBody>
                    <a:bodyPr/>
                    <a:lstStyle/>
                    <a:p>
                      <a:r>
                        <a:rPr lang="en-US"/>
                        <a:t>NSERC</a:t>
                      </a:r>
                      <a:endParaRPr lang="en-US" dirty="0"/>
                    </a:p>
                  </a:txBody>
                  <a:tcPr/>
                </a:tc>
                <a:tc>
                  <a:txBody>
                    <a:bodyPr/>
                    <a:lstStyle/>
                    <a:p>
                      <a:r>
                        <a:rPr lang="en-US"/>
                        <a:t>SSHRC</a:t>
                      </a:r>
                    </a:p>
                  </a:txBody>
                  <a:tcPr/>
                </a:tc>
                <a:extLst>
                  <a:ext uri="{0D108BD9-81ED-4DB2-BD59-A6C34878D82A}">
                    <a16:rowId xmlns:a16="http://schemas.microsoft.com/office/drawing/2014/main" val="3632508349"/>
                  </a:ext>
                </a:extLst>
              </a:tr>
              <a:tr h="204373">
                <a:tc>
                  <a:txBody>
                    <a:bodyPr/>
                    <a:lstStyle/>
                    <a:p>
                      <a:r>
                        <a:rPr lang="en-US" dirty="0"/>
                        <a:t>Platform</a:t>
                      </a:r>
                    </a:p>
                  </a:txBody>
                  <a:tcPr/>
                </a:tc>
                <a:tc>
                  <a:txBody>
                    <a:bodyPr/>
                    <a:lstStyle/>
                    <a:p>
                      <a:r>
                        <a:rPr lang="en-US" dirty="0" err="1"/>
                        <a:t>ResearchNet</a:t>
                      </a:r>
                      <a:endParaRPr lang="en-US" dirty="0"/>
                    </a:p>
                  </a:txBody>
                  <a:tcPr/>
                </a:tc>
                <a:tc>
                  <a:txBody>
                    <a:bodyPr/>
                    <a:lstStyle/>
                    <a:p>
                      <a:r>
                        <a:rPr lang="en-US"/>
                        <a:t>NSERC online system</a:t>
                      </a:r>
                      <a:endParaRPr lang="en-US" dirty="0"/>
                    </a:p>
                  </a:txBody>
                  <a:tcPr/>
                </a:tc>
                <a:tc>
                  <a:txBody>
                    <a:bodyPr/>
                    <a:lstStyle/>
                    <a:p>
                      <a:r>
                        <a:rPr lang="en-US"/>
                        <a:t>SSHRC</a:t>
                      </a:r>
                      <a:r>
                        <a:rPr lang="en-US" baseline="0"/>
                        <a:t> online system</a:t>
                      </a:r>
                      <a:endParaRPr lang="en-US"/>
                    </a:p>
                  </a:txBody>
                  <a:tcPr/>
                </a:tc>
                <a:extLst>
                  <a:ext uri="{0D108BD9-81ED-4DB2-BD59-A6C34878D82A}">
                    <a16:rowId xmlns:a16="http://schemas.microsoft.com/office/drawing/2014/main" val="1842324836"/>
                  </a:ext>
                </a:extLst>
              </a:tr>
              <a:tr h="189844">
                <a:tc>
                  <a:txBody>
                    <a:bodyPr/>
                    <a:lstStyle/>
                    <a:p>
                      <a:r>
                        <a:rPr lang="en-US" dirty="0"/>
                        <a:t>Canadian Common CV</a:t>
                      </a:r>
                    </a:p>
                  </a:txBody>
                  <a:tcPr/>
                </a:tc>
                <a:tc>
                  <a:txBody>
                    <a:bodyPr/>
                    <a:lstStyle/>
                    <a:p>
                      <a:r>
                        <a:rPr lang="en-US" dirty="0"/>
                        <a:t>Required, use CIHR Academic</a:t>
                      </a:r>
                    </a:p>
                    <a:p>
                      <a:pPr marL="285750" indent="-285750">
                        <a:buFont typeface="Arial" panose="020B0604020202020204" pitchFamily="34" charset="0"/>
                        <a:buChar char="•"/>
                      </a:pPr>
                      <a:r>
                        <a:rPr lang="en-US" dirty="0"/>
                        <a:t>Special circumstances</a:t>
                      </a:r>
                    </a:p>
                  </a:txBody>
                  <a:tcPr/>
                </a:tc>
                <a:tc>
                  <a:txBody>
                    <a:bodyPr/>
                    <a:lstStyle/>
                    <a:p>
                      <a:r>
                        <a:rPr lang="en-US" dirty="0"/>
                        <a:t>Not required</a:t>
                      </a:r>
                    </a:p>
                  </a:txBody>
                  <a:tcPr/>
                </a:tc>
                <a:tc>
                  <a:txBody>
                    <a:bodyPr/>
                    <a:lstStyle/>
                    <a:p>
                      <a:r>
                        <a:rPr lang="en-US" dirty="0"/>
                        <a:t>Not required</a:t>
                      </a:r>
                    </a:p>
                  </a:txBody>
                  <a:tcPr/>
                </a:tc>
                <a:extLst>
                  <a:ext uri="{0D108BD9-81ED-4DB2-BD59-A6C34878D82A}">
                    <a16:rowId xmlns:a16="http://schemas.microsoft.com/office/drawing/2014/main" val="466548443"/>
                  </a:ext>
                </a:extLst>
              </a:tr>
              <a:tr h="187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Attachments</a:t>
                      </a:r>
                      <a:endParaRPr lang="en-US" dirty="0"/>
                    </a:p>
                  </a:txBody>
                  <a:tcPr/>
                </a:tc>
                <a:tc>
                  <a:txBody>
                    <a:bodyPr/>
                    <a:lstStyle/>
                    <a:p>
                      <a:pPr marL="285750" indent="-285750">
                        <a:buFont typeface="Arial" panose="020B0604020202020204" pitchFamily="34" charset="0"/>
                        <a:buChar char="•"/>
                      </a:pPr>
                      <a:r>
                        <a:rPr lang="en-US"/>
                        <a:t>Publication List (2 pages max)</a:t>
                      </a:r>
                    </a:p>
                    <a:p>
                      <a:pPr marL="285750" indent="-285750">
                        <a:buFont typeface="Arial" panose="020B0604020202020204" pitchFamily="34" charset="0"/>
                        <a:buChar char="•"/>
                      </a:pPr>
                      <a:r>
                        <a:rPr lang="en-US"/>
                        <a:t>Proof of Canadian citizenship</a:t>
                      </a:r>
                    </a:p>
                    <a:p>
                      <a:pPr marL="285750" indent="-285750">
                        <a:buFont typeface="Arial" panose="020B0604020202020204" pitchFamily="34" charset="0"/>
                        <a:buChar char="•"/>
                      </a:pPr>
                      <a:r>
                        <a:rPr lang="en-US"/>
                        <a:t>Training Expectations (2 pages max)</a:t>
                      </a:r>
                    </a:p>
                    <a:p>
                      <a:pPr marL="285750" indent="-285750">
                        <a:buFont typeface="Arial" panose="020B0604020202020204" pitchFamily="34" charset="0"/>
                        <a:buChar char="•"/>
                      </a:pPr>
                      <a:r>
                        <a:rPr lang="en-US"/>
                        <a:t>Research Project Summary including</a:t>
                      </a:r>
                      <a:r>
                        <a:rPr lang="en-US" baseline="0"/>
                        <a:t> References (1 page max)</a:t>
                      </a:r>
                    </a:p>
                    <a:p>
                      <a:pPr marL="285750" indent="-285750">
                        <a:buFont typeface="Arial" panose="020B0604020202020204" pitchFamily="34" charset="0"/>
                        <a:buChar char="•"/>
                      </a:pPr>
                      <a:r>
                        <a:rPr lang="en-US"/>
                        <a:t>Confirmation of Scientific Area form</a:t>
                      </a:r>
                    </a:p>
                    <a:p>
                      <a:pPr marL="285750" indent="-285750">
                        <a:buFont typeface="Arial" panose="020B0604020202020204" pitchFamily="34" charset="0"/>
                        <a:buChar char="•"/>
                      </a:pPr>
                      <a:r>
                        <a:rPr lang="en-US"/>
                        <a:t>Signature Page</a:t>
                      </a:r>
                      <a:endParaRPr lang="en-US" dirty="0"/>
                    </a:p>
                  </a:txBody>
                  <a:tcPr/>
                </a:tc>
                <a:tc gridSpan="2">
                  <a:txBody>
                    <a:bodyPr/>
                    <a:lstStyle/>
                    <a:p>
                      <a:pPr marL="285750" indent="-285750">
                        <a:buFont typeface="Arial" panose="020B0604020202020204" pitchFamily="34" charset="0"/>
                        <a:buChar char="•"/>
                      </a:pPr>
                      <a:r>
                        <a:rPr lang="en-US" baseline="0" dirty="0"/>
                        <a:t>Research proposal (2 pages max)</a:t>
                      </a:r>
                    </a:p>
                    <a:p>
                      <a:pPr marL="285750" indent="-285750">
                        <a:buFont typeface="Arial" panose="020B0604020202020204" pitchFamily="34" charset="0"/>
                        <a:buChar char="•"/>
                      </a:pPr>
                      <a:r>
                        <a:rPr lang="en-US" baseline="0" dirty="0"/>
                        <a:t>Bibliography (5 pages max)</a:t>
                      </a:r>
                    </a:p>
                    <a:p>
                      <a:pPr marL="285750" indent="-285750">
                        <a:buFont typeface="Arial" panose="020B0604020202020204" pitchFamily="34" charset="0"/>
                        <a:buChar char="•"/>
                      </a:pPr>
                      <a:r>
                        <a:rPr lang="en-US" baseline="0" dirty="0"/>
                        <a:t>Contributions and statement (2 pages max)</a:t>
                      </a:r>
                    </a:p>
                    <a:p>
                      <a:pPr marL="285750" indent="-285750">
                        <a:buFont typeface="Arial" panose="020B0604020202020204" pitchFamily="34" charset="0"/>
                        <a:buChar char="•"/>
                      </a:pPr>
                      <a:r>
                        <a:rPr lang="en-US" baseline="0" dirty="0"/>
                        <a:t>If applicable, justification(s) (1 page max each)</a:t>
                      </a:r>
                    </a:p>
                    <a:p>
                      <a:pPr marL="285750" indent="-285750">
                        <a:buFont typeface="Arial" panose="020B0604020202020204" pitchFamily="34" charset="0"/>
                        <a:buChar char="•"/>
                      </a:pPr>
                      <a:r>
                        <a:rPr lang="en-US" baseline="0" dirty="0"/>
                        <a:t>NSERC: Special circumstances (half page max)</a:t>
                      </a:r>
                    </a:p>
                    <a:p>
                      <a:pPr marL="285750" indent="-285750">
                        <a:buFont typeface="Arial" panose="020B0604020202020204" pitchFamily="34" charset="0"/>
                        <a:buChar char="•"/>
                      </a:pPr>
                      <a:r>
                        <a:rPr lang="en-US" baseline="0" dirty="0"/>
                        <a:t>SSHRC: Allowable inclusion (1 page max) </a:t>
                      </a:r>
                    </a:p>
                    <a:p>
                      <a:pPr marL="285750" indent="-285750">
                        <a:buFont typeface="Arial" panose="020B0604020202020204" pitchFamily="34" charset="0"/>
                        <a:buChar char="•"/>
                      </a:pPr>
                      <a:endParaRPr lang="en-US" baseline="0" dirty="0"/>
                    </a:p>
                  </a:txBody>
                  <a:tcPr/>
                </a:tc>
                <a:tc hMerge="1">
                  <a:txBody>
                    <a:bodyPr/>
                    <a:lstStyle/>
                    <a:p>
                      <a:pPr marL="285750" indent="-285750">
                        <a:buFont typeface="Arial" panose="020B0604020202020204" pitchFamily="34" charset="0"/>
                        <a:buChar char="•"/>
                      </a:pPr>
                      <a:endParaRPr lang="en-US" baseline="0" dirty="0"/>
                    </a:p>
                  </a:txBody>
                  <a:tcPr/>
                </a:tc>
                <a:extLst>
                  <a:ext uri="{0D108BD9-81ED-4DB2-BD59-A6C34878D82A}">
                    <a16:rowId xmlns:a16="http://schemas.microsoft.com/office/drawing/2014/main" val="66846681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Transcripts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285750" indent="-285750">
                        <a:buFont typeface="Arial" panose="020B0604020202020204" pitchFamily="34" charset="0"/>
                        <a:buChar char="•"/>
                      </a:pPr>
                      <a:r>
                        <a:rPr lang="en-US"/>
                        <a:t>To be uploaded by applicant</a:t>
                      </a:r>
                    </a:p>
                    <a:p>
                      <a:pPr marL="285750" indent="-285750">
                        <a:buFont typeface="Arial" panose="020B0604020202020204" pitchFamily="34" charset="0"/>
                        <a:buChar char="•"/>
                      </a:pPr>
                      <a:r>
                        <a:rPr lang="en-US"/>
                        <a:t>Append</a:t>
                      </a:r>
                      <a:r>
                        <a:rPr lang="en-US" baseline="0"/>
                        <a:t> Doctoral Studies Timelines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To</a:t>
                      </a:r>
                      <a:r>
                        <a:rPr lang="en-US" baseline="0"/>
                        <a:t> be u</a:t>
                      </a:r>
                      <a:r>
                        <a:rPr lang="en-US"/>
                        <a:t>ploaded by </a:t>
                      </a:r>
                      <a:r>
                        <a:rPr lang="en-US" b="0"/>
                        <a:t>graduate</a:t>
                      </a:r>
                      <a:r>
                        <a:rPr lang="en-US" b="0" baseline="0"/>
                        <a:t> </a:t>
                      </a:r>
                      <a:r>
                        <a:rPr lang="en-US" b="0"/>
                        <a:t>program staff</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a:t>
                      </a:r>
                      <a:r>
                        <a:rPr lang="en-US" baseline="0"/>
                        <a:t> be u</a:t>
                      </a:r>
                      <a:r>
                        <a:rPr lang="en-US"/>
                        <a:t>ploaded by applicant</a:t>
                      </a:r>
                      <a:endParaRPr lang="en-US" dirty="0"/>
                    </a:p>
                  </a:txBody>
                  <a:tcPr/>
                </a:tc>
                <a:extLst>
                  <a:ext uri="{0D108BD9-81ED-4DB2-BD59-A6C34878D82A}">
                    <a16:rowId xmlns:a16="http://schemas.microsoft.com/office/drawing/2014/main" val="3636250491"/>
                  </a:ext>
                </a:extLst>
              </a:tr>
              <a:tr h="930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References</a:t>
                      </a:r>
                    </a:p>
                  </a:txBody>
                  <a:tcPr/>
                </a:tc>
                <a:tc gridSpan="3">
                  <a:txBody>
                    <a:bodyPr/>
                    <a:lstStyle/>
                    <a:p>
                      <a:pPr marL="285750" indent="-285750">
                        <a:buFont typeface="Arial" panose="020B0604020202020204" pitchFamily="34" charset="0"/>
                        <a:buChar char="•"/>
                      </a:pPr>
                      <a:r>
                        <a:rPr lang="en-US" dirty="0"/>
                        <a:t>Two</a:t>
                      </a:r>
                      <a:r>
                        <a:rPr lang="en-US" baseline="0" dirty="0"/>
                        <a:t> references required</a:t>
                      </a:r>
                      <a:endParaRPr lang="en-US" dirty="0"/>
                    </a:p>
                    <a:p>
                      <a:pPr marL="285750" indent="-285750">
                        <a:buFont typeface="Arial" panose="020B0604020202020204" pitchFamily="34" charset="0"/>
                        <a:buChar char="•"/>
                      </a:pPr>
                      <a:r>
                        <a:rPr lang="en-US" dirty="0"/>
                        <a:t>To be completed by referees online</a:t>
                      </a:r>
                    </a:p>
                    <a:p>
                      <a:pPr marL="285750" indent="-285750">
                        <a:buFont typeface="Arial" panose="020B0604020202020204" pitchFamily="34" charset="0"/>
                        <a:buChar char="•"/>
                      </a:pPr>
                      <a:r>
                        <a:rPr lang="en-US" dirty="0"/>
                        <a:t>Applicants do not</a:t>
                      </a:r>
                      <a:r>
                        <a:rPr lang="en-US" baseline="0" dirty="0"/>
                        <a:t> have access to the content of the reference forms</a:t>
                      </a:r>
                      <a:endParaRPr lang="en-US" dirty="0"/>
                    </a:p>
                  </a:txBody>
                  <a:tcPr/>
                </a:tc>
                <a:tc hMerge="1">
                  <a:txBody>
                    <a:bodyPr/>
                    <a:lstStyle/>
                    <a:p>
                      <a:pPr marL="285750" indent="-285750">
                        <a:buFont typeface="Arial" panose="020B0604020202020204" pitchFamily="34" charset="0"/>
                        <a:buChar char="•"/>
                      </a:pPr>
                      <a:endParaRPr lang="en-US" dirty="0"/>
                    </a:p>
                  </a:txBody>
                  <a:tcPr/>
                </a:tc>
                <a:tc hMerge="1">
                  <a:txBody>
                    <a:bodyPr/>
                    <a:lstStyle/>
                    <a:p>
                      <a:endParaRPr lang="en-US"/>
                    </a:p>
                  </a:txBody>
                  <a:tcPr/>
                </a:tc>
                <a:extLst>
                  <a:ext uri="{0D108BD9-81ED-4DB2-BD59-A6C34878D82A}">
                    <a16:rowId xmlns:a16="http://schemas.microsoft.com/office/drawing/2014/main" val="316056810"/>
                  </a:ext>
                </a:extLst>
              </a:tr>
            </a:tbl>
          </a:graphicData>
        </a:graphic>
      </p:graphicFrame>
      <p:sp>
        <p:nvSpPr>
          <p:cNvPr id="3" name="TextBox 2">
            <a:extLst>
              <a:ext uri="{FF2B5EF4-FFF2-40B4-BE49-F238E27FC236}">
                <a16:creationId xmlns:a16="http://schemas.microsoft.com/office/drawing/2014/main" id="{4D3EF132-96D8-4FD7-B26A-1C3D4CE4A560}"/>
              </a:ext>
            </a:extLst>
          </p:cNvPr>
          <p:cNvSpPr txBox="1"/>
          <p:nvPr/>
        </p:nvSpPr>
        <p:spPr>
          <a:xfrm>
            <a:off x="440575" y="6109265"/>
            <a:ext cx="10768745" cy="646331"/>
          </a:xfrm>
          <a:prstGeom prst="rect">
            <a:avLst/>
          </a:prstGeom>
          <a:noFill/>
        </p:spPr>
        <p:txBody>
          <a:bodyPr wrap="square" rtlCol="0">
            <a:spAutoFit/>
          </a:bodyPr>
          <a:lstStyle/>
          <a:p>
            <a:r>
              <a:rPr lang="en-US" smtClean="0">
                <a:solidFill>
                  <a:srgbClr val="FF0000"/>
                </a:solidFill>
              </a:rPr>
              <a:t>Important note</a:t>
            </a:r>
            <a:r>
              <a:rPr lang="en-US" dirty="0">
                <a:solidFill>
                  <a:srgbClr val="FF0000"/>
                </a:solidFill>
              </a:rPr>
              <a:t>: If any discrepancies exist between this slide and official instructions, follow the latter; the purpose of this slide is to illustrate the differences among the application requirements for the three </a:t>
            </a:r>
            <a:r>
              <a:rPr lang="en-US" dirty="0" smtClean="0">
                <a:solidFill>
                  <a:srgbClr val="FF0000"/>
                </a:solidFill>
              </a:rPr>
              <a:t>agencies.</a:t>
            </a:r>
            <a:endParaRPr lang="en-US" dirty="0">
              <a:solidFill>
                <a:srgbClr val="FF0000"/>
              </a:solidFill>
            </a:endParaRPr>
          </a:p>
        </p:txBody>
      </p:sp>
    </p:spTree>
    <p:extLst>
      <p:ext uri="{BB962C8B-B14F-4D97-AF65-F5344CB8AC3E}">
        <p14:creationId xmlns:p14="http://schemas.microsoft.com/office/powerpoint/2010/main" val="19533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86318" y="548218"/>
            <a:ext cx="10215033" cy="831849"/>
          </a:xfrm>
        </p:spPr>
        <p:txBody>
          <a:bodyPr/>
          <a:lstStyle/>
          <a:p>
            <a:pPr>
              <a:defRPr/>
            </a:pPr>
            <a:r>
              <a:rPr dirty="0">
                <a:ea typeface="ＭＳ Ｐゴシック" charset="-128"/>
              </a:rPr>
              <a:t>Fall 2019 doctoral competitions</a:t>
            </a:r>
          </a:p>
        </p:txBody>
      </p:sp>
      <p:graphicFrame>
        <p:nvGraphicFramePr>
          <p:cNvPr id="3" name="Table 2"/>
          <p:cNvGraphicFramePr>
            <a:graphicFrameLocks noGrp="1"/>
          </p:cNvGraphicFramePr>
          <p:nvPr>
            <p:extLst>
              <p:ext uri="{D42A27DB-BD31-4B8C-83A1-F6EECF244321}">
                <p14:modId xmlns:p14="http://schemas.microsoft.com/office/powerpoint/2010/main" val="2659396600"/>
              </p:ext>
            </p:extLst>
          </p:nvPr>
        </p:nvGraphicFramePr>
        <p:xfrm>
          <a:off x="586318" y="1380067"/>
          <a:ext cx="9846156" cy="2385597"/>
        </p:xfrm>
        <a:graphic>
          <a:graphicData uri="http://schemas.openxmlformats.org/drawingml/2006/table">
            <a:tbl>
              <a:tblPr firstRow="1" bandRow="1">
                <a:tableStyleId>{5C22544A-7EE6-4342-B048-85BDC9FD1C3A}</a:tableStyleId>
              </a:tblPr>
              <a:tblGrid>
                <a:gridCol w="3678111">
                  <a:extLst>
                    <a:ext uri="{9D8B030D-6E8A-4147-A177-3AD203B41FA5}">
                      <a16:colId xmlns:a16="http://schemas.microsoft.com/office/drawing/2014/main" val="1881912924"/>
                    </a:ext>
                  </a:extLst>
                </a:gridCol>
                <a:gridCol w="2967644">
                  <a:extLst>
                    <a:ext uri="{9D8B030D-6E8A-4147-A177-3AD203B41FA5}">
                      <a16:colId xmlns:a16="http://schemas.microsoft.com/office/drawing/2014/main" val="3734651556"/>
                    </a:ext>
                  </a:extLst>
                </a:gridCol>
                <a:gridCol w="3200401">
                  <a:extLst>
                    <a:ext uri="{9D8B030D-6E8A-4147-A177-3AD203B41FA5}">
                      <a16:colId xmlns:a16="http://schemas.microsoft.com/office/drawing/2014/main" val="3982924226"/>
                    </a:ext>
                  </a:extLst>
                </a:gridCol>
              </a:tblGrid>
              <a:tr h="581839">
                <a:tc>
                  <a:txBody>
                    <a:bodyPr/>
                    <a:lstStyle/>
                    <a:p>
                      <a:r>
                        <a:rPr lang="en-US" dirty="0"/>
                        <a:t>Deadline</a:t>
                      </a:r>
                    </a:p>
                  </a:txBody>
                  <a:tcPr/>
                </a:tc>
                <a:tc>
                  <a:txBody>
                    <a:bodyPr/>
                    <a:lstStyle/>
                    <a:p>
                      <a:r>
                        <a:rPr lang="en-US" dirty="0"/>
                        <a:t>Vanier CGS Competition</a:t>
                      </a:r>
                    </a:p>
                  </a:txBody>
                  <a:tcPr/>
                </a:tc>
                <a:tc>
                  <a:txBody>
                    <a:bodyPr/>
                    <a:lstStyle/>
                    <a:p>
                      <a:r>
                        <a:rPr lang="en-US" dirty="0"/>
                        <a:t>Tri-Agency CGS Doctoral</a:t>
                      </a:r>
                    </a:p>
                    <a:p>
                      <a:r>
                        <a:rPr lang="en-US" dirty="0"/>
                        <a:t>UBC Affiliated Fellowship</a:t>
                      </a:r>
                    </a:p>
                  </a:txBody>
                  <a:tcPr/>
                </a:tc>
                <a:extLst>
                  <a:ext uri="{0D108BD9-81ED-4DB2-BD59-A6C34878D82A}">
                    <a16:rowId xmlns:a16="http://schemas.microsoft.com/office/drawing/2014/main" val="2413830924"/>
                  </a:ext>
                </a:extLst>
              </a:tr>
              <a:tr h="581839">
                <a:tc>
                  <a:txBody>
                    <a:bodyPr/>
                    <a:lstStyle/>
                    <a:p>
                      <a:r>
                        <a:rPr lang="en-US" dirty="0"/>
                        <a:t>Application Deadline (through UBC)</a:t>
                      </a:r>
                    </a:p>
                  </a:txBody>
                  <a:tcPr/>
                </a:tc>
                <a:tc>
                  <a:txBody>
                    <a:bodyPr/>
                    <a:lstStyle/>
                    <a:p>
                      <a:r>
                        <a:rPr lang="en-US" baseline="0" dirty="0"/>
                        <a:t>5 September 2019</a:t>
                      </a:r>
                      <a:endParaRPr lang="en-US" dirty="0"/>
                    </a:p>
                  </a:txBody>
                  <a:tcPr/>
                </a:tc>
                <a:tc>
                  <a:txBody>
                    <a:bodyPr/>
                    <a:lstStyle/>
                    <a:p>
                      <a:r>
                        <a:rPr lang="en-US" baseline="0" dirty="0"/>
                        <a:t>17 September 2019</a:t>
                      </a:r>
                      <a:endParaRPr lang="en-US" dirty="0"/>
                    </a:p>
                  </a:txBody>
                  <a:tcPr/>
                </a:tc>
                <a:extLst>
                  <a:ext uri="{0D108BD9-81ED-4DB2-BD59-A6C34878D82A}">
                    <a16:rowId xmlns:a16="http://schemas.microsoft.com/office/drawing/2014/main" val="3002148072"/>
                  </a:ext>
                </a:extLst>
              </a:tr>
              <a:tr h="581839">
                <a:tc>
                  <a:txBody>
                    <a:bodyPr/>
                    <a:lstStyle/>
                    <a:p>
                      <a:r>
                        <a:rPr lang="en-US" dirty="0"/>
                        <a:t>Graduate Program Deadline</a:t>
                      </a:r>
                    </a:p>
                  </a:txBody>
                  <a:tcPr/>
                </a:tc>
                <a:tc>
                  <a:txBody>
                    <a:bodyPr/>
                    <a:lstStyle/>
                    <a:p>
                      <a:r>
                        <a:rPr lang="en-US" dirty="0"/>
                        <a:t>24</a:t>
                      </a:r>
                      <a:r>
                        <a:rPr lang="en-US" baseline="0" dirty="0"/>
                        <a:t> September 2019</a:t>
                      </a:r>
                      <a:endParaRPr lang="en-US" dirty="0"/>
                    </a:p>
                  </a:txBody>
                  <a:tcPr/>
                </a:tc>
                <a:tc>
                  <a:txBody>
                    <a:bodyPr/>
                    <a:lstStyle/>
                    <a:p>
                      <a:r>
                        <a:rPr lang="en-US" dirty="0"/>
                        <a:t>11 October 2019</a:t>
                      </a:r>
                    </a:p>
                  </a:txBody>
                  <a:tcPr/>
                </a:tc>
                <a:extLst>
                  <a:ext uri="{0D108BD9-81ED-4DB2-BD59-A6C34878D82A}">
                    <a16:rowId xmlns:a16="http://schemas.microsoft.com/office/drawing/2014/main" val="2724010063"/>
                  </a:ext>
                </a:extLst>
              </a:tr>
              <a:tr h="581839">
                <a:tc>
                  <a:txBody>
                    <a:bodyPr/>
                    <a:lstStyle/>
                    <a:p>
                      <a:r>
                        <a:rPr lang="en-US" dirty="0"/>
                        <a:t>Agency Deadline</a:t>
                      </a:r>
                    </a:p>
                  </a:txBody>
                  <a:tcPr/>
                </a:tc>
                <a:tc>
                  <a:txBody>
                    <a:bodyPr/>
                    <a:lstStyle/>
                    <a:p>
                      <a:r>
                        <a:rPr lang="en-US" dirty="0"/>
                        <a:t>6 November 2019</a:t>
                      </a:r>
                    </a:p>
                  </a:txBody>
                  <a:tcPr/>
                </a:tc>
                <a:tc>
                  <a:txBody>
                    <a:bodyPr/>
                    <a:lstStyle/>
                    <a:p>
                      <a:r>
                        <a:rPr lang="en-US" dirty="0"/>
                        <a:t>21 November 2019</a:t>
                      </a:r>
                    </a:p>
                  </a:txBody>
                  <a:tcPr/>
                </a:tc>
                <a:extLst>
                  <a:ext uri="{0D108BD9-81ED-4DB2-BD59-A6C34878D82A}">
                    <a16:rowId xmlns:a16="http://schemas.microsoft.com/office/drawing/2014/main" val="3209663558"/>
                  </a:ext>
                </a:extLst>
              </a:tr>
            </a:tbl>
          </a:graphicData>
        </a:graphic>
      </p:graphicFrame>
    </p:spTree>
    <p:extLst>
      <p:ext uri="{BB962C8B-B14F-4D97-AF65-F5344CB8AC3E}">
        <p14:creationId xmlns:p14="http://schemas.microsoft.com/office/powerpoint/2010/main" val="240424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1D1E84-4E50-4570-BFF5-6068E2661914}"/>
              </a:ext>
            </a:extLst>
          </p:cNvPr>
          <p:cNvSpPr>
            <a:spLocks noGrp="1"/>
          </p:cNvSpPr>
          <p:nvPr>
            <p:ph type="body" sz="quarter" idx="11"/>
          </p:nvPr>
        </p:nvSpPr>
        <p:spPr/>
        <p:txBody>
          <a:bodyPr/>
          <a:lstStyle/>
          <a:p>
            <a:r>
              <a:rPr lang="en-US" dirty="0"/>
              <a:t>Tri-agency </a:t>
            </a:r>
            <a:r>
              <a:rPr lang="en-US" dirty="0" err="1"/>
              <a:t>cgs</a:t>
            </a:r>
            <a:r>
              <a:rPr lang="en-US" dirty="0"/>
              <a:t>-d - Application </a:t>
            </a:r>
            <a:r>
              <a:rPr lang="en-US" dirty="0"/>
              <a:t>instructions</a:t>
            </a:r>
          </a:p>
        </p:txBody>
      </p:sp>
      <p:sp>
        <p:nvSpPr>
          <p:cNvPr id="3" name="Text Placeholder 2">
            <a:extLst>
              <a:ext uri="{FF2B5EF4-FFF2-40B4-BE49-F238E27FC236}">
                <a16:creationId xmlns:a16="http://schemas.microsoft.com/office/drawing/2014/main" id="{9804B3D4-BC3E-47F1-AA5B-45974174F337}"/>
              </a:ext>
            </a:extLst>
          </p:cNvPr>
          <p:cNvSpPr>
            <a:spLocks noGrp="1"/>
          </p:cNvSpPr>
          <p:nvPr>
            <p:ph type="body" sz="quarter" idx="13"/>
          </p:nvPr>
        </p:nvSpPr>
        <p:spPr/>
        <p:txBody>
          <a:bodyPr/>
          <a:lstStyle/>
          <a:p>
            <a:r>
              <a:rPr lang="en-US" dirty="0" smtClean="0"/>
              <a:t>Program description:</a:t>
            </a:r>
          </a:p>
          <a:p>
            <a:r>
              <a:rPr lang="en-US" dirty="0">
                <a:hlinkClick r:id="rId2"/>
              </a:rPr>
              <a:t>http://</a:t>
            </a:r>
            <a:r>
              <a:rPr lang="en-US" dirty="0" smtClean="0">
                <a:hlinkClick r:id="rId2"/>
              </a:rPr>
              <a:t>www.nserc-crsng.gc.ca/Students-Etudiants/PG-CS/CGSD-BESCD_eng.asp</a:t>
            </a:r>
            <a:endParaRPr lang="en-US" dirty="0" smtClean="0"/>
          </a:p>
          <a:p>
            <a:endParaRPr lang="en-US" dirty="0"/>
          </a:p>
          <a:p>
            <a:r>
              <a:rPr lang="en-US" dirty="0" smtClean="0"/>
              <a:t>CIHR application instructions:</a:t>
            </a:r>
          </a:p>
          <a:p>
            <a:r>
              <a:rPr lang="en-US" dirty="0">
                <a:hlinkClick r:id="rId3"/>
              </a:rPr>
              <a:t>http://</a:t>
            </a:r>
            <a:r>
              <a:rPr lang="en-US" dirty="0" smtClean="0">
                <a:hlinkClick r:id="rId3"/>
              </a:rPr>
              <a:t>www.cihr-irsc.gc.ca/e/38887.html</a:t>
            </a:r>
            <a:endParaRPr lang="en-US" dirty="0" smtClean="0"/>
          </a:p>
          <a:p>
            <a:endParaRPr lang="en-US" dirty="0" smtClean="0"/>
          </a:p>
          <a:p>
            <a:r>
              <a:rPr lang="en-US" dirty="0" smtClean="0"/>
              <a:t>NSERC application instructions:</a:t>
            </a:r>
          </a:p>
          <a:p>
            <a:r>
              <a:rPr lang="en-US" dirty="0">
                <a:hlinkClick r:id="rId4"/>
              </a:rPr>
              <a:t>http://www.nserc-crsng.gc.ca/OnlineServices-ServicesEnLigne/instructions/201/pgs-pdf_eng.asp</a:t>
            </a:r>
            <a:endParaRPr lang="en-US" dirty="0"/>
          </a:p>
          <a:p>
            <a:endParaRPr lang="en-US" dirty="0" smtClean="0"/>
          </a:p>
          <a:p>
            <a:r>
              <a:rPr lang="en-US" dirty="0" smtClean="0"/>
              <a:t>SSHRC application instructions:</a:t>
            </a:r>
          </a:p>
          <a:p>
            <a:r>
              <a:rPr lang="en-US" dirty="0">
                <a:hlinkClick r:id="rId5"/>
              </a:rPr>
              <a:t>https://webapps.nserc.ca/SSHRC/Instructions-Help/docinstr_e.htm</a:t>
            </a:r>
            <a:endParaRPr lang="en-US" dirty="0"/>
          </a:p>
        </p:txBody>
      </p:sp>
    </p:spTree>
    <p:extLst>
      <p:ext uri="{BB962C8B-B14F-4D97-AF65-F5344CB8AC3E}">
        <p14:creationId xmlns:p14="http://schemas.microsoft.com/office/powerpoint/2010/main" val="197266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Tri-agency </a:t>
            </a:r>
            <a:r>
              <a:rPr lang="en-US" dirty="0" err="1"/>
              <a:t>cgs</a:t>
            </a:r>
            <a:r>
              <a:rPr lang="en-US" dirty="0"/>
              <a:t>-d - Transcript requirements</a:t>
            </a:r>
          </a:p>
        </p:txBody>
      </p:sp>
      <p:sp>
        <p:nvSpPr>
          <p:cNvPr id="3" name="Text Placeholder 2"/>
          <p:cNvSpPr>
            <a:spLocks noGrp="1"/>
          </p:cNvSpPr>
          <p:nvPr>
            <p:ph type="body" sz="quarter" idx="13"/>
          </p:nvPr>
        </p:nvSpPr>
        <p:spPr/>
        <p:txBody>
          <a:bodyPr>
            <a:normAutofit/>
          </a:bodyPr>
          <a:lstStyle/>
          <a:p>
            <a:pPr marL="342900" indent="-342900">
              <a:buFont typeface="Arial" panose="020B0604020202020204" pitchFamily="34" charset="0"/>
              <a:buChar char="•"/>
            </a:pPr>
            <a:r>
              <a:rPr lang="en-US" dirty="0"/>
              <a:t>Up-to-date, official transcripts of all undergraduate and graduate studies, including those undertaken but not completed (e.g., transfer courses and exchange terms)</a:t>
            </a:r>
          </a:p>
          <a:p>
            <a:pPr marL="1062882" lvl="2" indent="-342900"/>
            <a:r>
              <a:rPr lang="en-US" dirty="0"/>
              <a:t>Grades for transfer and/or exchange credits must be shown</a:t>
            </a:r>
          </a:p>
          <a:p>
            <a:pPr marL="342900" indent="-342900">
              <a:buFont typeface="Arial" panose="020B0604020202020204" pitchFamily="34" charset="0"/>
              <a:buChar char="•"/>
            </a:pPr>
            <a:r>
              <a:rPr lang="en-US" dirty="0"/>
              <a:t>Certified copies are acceptable</a:t>
            </a:r>
          </a:p>
          <a:p>
            <a:pPr marL="1062882" lvl="2" indent="-342900"/>
            <a:r>
              <a:rPr lang="en-US" dirty="0"/>
              <a:t>UBC Academic History from SISC is acceptable for students applying through UBC*</a:t>
            </a:r>
          </a:p>
          <a:p>
            <a:pPr marL="1542870" lvl="3" indent="-342900"/>
            <a:r>
              <a:rPr lang="en-US" dirty="0"/>
              <a:t>Must show 2019W registration</a:t>
            </a:r>
          </a:p>
          <a:p>
            <a:pPr marL="2022858" lvl="4" indent="-342900"/>
            <a:r>
              <a:rPr lang="en-US" dirty="0"/>
              <a:t>It is also required for those who have no UBC registration prior to 2019W</a:t>
            </a:r>
          </a:p>
          <a:p>
            <a:pPr marL="1062882" lvl="2" indent="-342900"/>
            <a:r>
              <a:rPr lang="en-US" dirty="0"/>
              <a:t>e:Vision transcripts must be validated and uploaded by G+PS - stamped “G+PS Official”</a:t>
            </a:r>
          </a:p>
          <a:p>
            <a:pPr marL="342900" indent="-342900">
              <a:buFont typeface="Arial" panose="020B0604020202020204" pitchFamily="34" charset="0"/>
              <a:buChar char="•"/>
            </a:pPr>
            <a:r>
              <a:rPr lang="en-US" dirty="0"/>
              <a:t>Transcript key (legend): include one copy per institution</a:t>
            </a:r>
          </a:p>
          <a:p>
            <a:pPr marL="342900" indent="-342900">
              <a:buFont typeface="Arial" panose="020B0604020202020204" pitchFamily="34" charset="0"/>
              <a:buChar char="•"/>
            </a:pPr>
            <a:r>
              <a:rPr lang="en-US" dirty="0"/>
              <a:t>Transcript in a foreign language must include a certified English or French translation</a:t>
            </a:r>
          </a:p>
          <a:p>
            <a:endParaRPr lang="en-US" dirty="0"/>
          </a:p>
          <a:p>
            <a:r>
              <a:rPr lang="en-US" dirty="0"/>
              <a:t>*</a:t>
            </a:r>
            <a:r>
              <a:rPr lang="en-US" b="1" dirty="0"/>
              <a:t>Official UBC transcript </a:t>
            </a:r>
            <a:r>
              <a:rPr lang="en-US" dirty="0"/>
              <a:t>is required for applicants submitting directly to granting agencies</a:t>
            </a:r>
          </a:p>
        </p:txBody>
      </p:sp>
    </p:spTree>
    <p:extLst>
      <p:ext uri="{BB962C8B-B14F-4D97-AF65-F5344CB8AC3E}">
        <p14:creationId xmlns:p14="http://schemas.microsoft.com/office/powerpoint/2010/main" val="279024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Tri-agency </a:t>
            </a:r>
            <a:r>
              <a:rPr lang="en-US" dirty="0" err="1"/>
              <a:t>cgs</a:t>
            </a:r>
            <a:r>
              <a:rPr lang="en-US" dirty="0"/>
              <a:t>-d - reference requirements</a:t>
            </a:r>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US" dirty="0"/>
              <a:t>One referee should be very familiar with the applicant’s research and abilities (e.g., current or previous research supervisor)</a:t>
            </a:r>
          </a:p>
          <a:p>
            <a:pPr marL="342900" indent="-342900">
              <a:buFont typeface="Arial" panose="020B0604020202020204" pitchFamily="34" charset="0"/>
              <a:buChar char="•"/>
            </a:pPr>
            <a:r>
              <a:rPr lang="en-US" dirty="0"/>
              <a:t>The other should be sufficiently familiar with the applicant’s research and abilities to provide a meaningful commentary</a:t>
            </a:r>
          </a:p>
          <a:p>
            <a:pPr marL="342900" indent="-342900">
              <a:buFont typeface="Arial" panose="020B0604020202020204" pitchFamily="34" charset="0"/>
              <a:buChar char="•"/>
            </a:pPr>
            <a:r>
              <a:rPr lang="en-US" dirty="0"/>
              <a:t>Referees should have had sufficient opportunity to assess the applicant’s research ability and potential and the relevance of their experience and achievements obtained within and beyond academia, per the selection criteria</a:t>
            </a:r>
          </a:p>
          <a:p>
            <a:pPr marL="342900" indent="-342900">
              <a:buFont typeface="Arial" panose="020B0604020202020204" pitchFamily="34" charset="0"/>
              <a:buChar char="•"/>
            </a:pPr>
            <a:r>
              <a:rPr lang="en-US" dirty="0"/>
              <a:t>To assist referees in recognizing potential bias, recommend the </a:t>
            </a:r>
            <a:r>
              <a:rPr lang="en-US" dirty="0">
                <a:hlinkClick r:id="rId2"/>
              </a:rPr>
              <a:t>Tri-Agency unconscious bias training module</a:t>
            </a:r>
            <a:r>
              <a:rPr lang="en-US" dirty="0"/>
              <a:t> (19 minutes)</a:t>
            </a:r>
          </a:p>
        </p:txBody>
      </p:sp>
    </p:spTree>
    <p:extLst>
      <p:ext uri="{BB962C8B-B14F-4D97-AF65-F5344CB8AC3E}">
        <p14:creationId xmlns:p14="http://schemas.microsoft.com/office/powerpoint/2010/main" val="65050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What are Agency-specific awards?</a:t>
            </a:r>
          </a:p>
        </p:txBody>
      </p:sp>
      <p:sp>
        <p:nvSpPr>
          <p:cNvPr id="3" name="Text Placeholder 2"/>
          <p:cNvSpPr>
            <a:spLocks noGrp="1"/>
          </p:cNvSpPr>
          <p:nvPr>
            <p:ph type="body" sz="quarter" idx="13"/>
          </p:nvPr>
        </p:nvSpPr>
        <p:spPr/>
        <p:txBody>
          <a:bodyPr/>
          <a:lstStyle/>
          <a:p>
            <a:r>
              <a:rPr lang="en-US" dirty="0"/>
              <a:t>Meritorious CGS-D applicants may also be eligible for agency-specific doctoral awards.</a:t>
            </a:r>
          </a:p>
          <a:p>
            <a:endParaRPr lang="en-US" dirty="0"/>
          </a:p>
          <a:p>
            <a:endParaRPr lang="en-US" dirty="0"/>
          </a:p>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r>
              <a:rPr lang="en-US" b="1" dirty="0"/>
              <a:t>CIHR</a:t>
            </a:r>
            <a:r>
              <a:rPr lang="en-US" dirty="0"/>
              <a:t>: Encourage your students to review “</a:t>
            </a:r>
            <a:r>
              <a:rPr lang="en-US" dirty="0">
                <a:hlinkClick r:id="rId2"/>
              </a:rPr>
              <a:t>Doctoral Research Award: Fall 2019 Priority Announcement (Specific Research Areas)</a:t>
            </a:r>
            <a:r>
              <a:rPr lang="en-US" dirty="0"/>
              <a:t>” on </a:t>
            </a:r>
            <a:r>
              <a:rPr lang="en-US" dirty="0" err="1"/>
              <a:t>ResearchNet</a:t>
            </a:r>
            <a:endParaRPr lang="en-US" dirty="0"/>
          </a:p>
          <a:p>
            <a:pPr marL="342900" indent="-342900">
              <a:buFont typeface="Arial" panose="020B0604020202020204" pitchFamily="34" charset="0"/>
              <a:buChar char="•"/>
            </a:pPr>
            <a:r>
              <a:rPr lang="en-US" b="1" dirty="0"/>
              <a:t>NSERC</a:t>
            </a:r>
            <a:r>
              <a:rPr lang="en-US" dirty="0"/>
              <a:t>: Students submit one application to be considered for both CGS-D and PGS-D</a:t>
            </a:r>
          </a:p>
          <a:p>
            <a:pPr marL="342900" indent="-342900">
              <a:buFont typeface="Arial" panose="020B0604020202020204" pitchFamily="34" charset="0"/>
              <a:buChar char="•"/>
            </a:pPr>
            <a:r>
              <a:rPr lang="en-US" b="1" dirty="0"/>
              <a:t>SSHRC</a:t>
            </a:r>
            <a:r>
              <a:rPr lang="en-US" dirty="0"/>
              <a:t>: Encourage your students to review “</a:t>
            </a:r>
            <a:r>
              <a:rPr lang="en-US" dirty="0">
                <a:hlinkClick r:id="rId3"/>
              </a:rPr>
              <a:t>Doctoral Fellowships</a:t>
            </a:r>
            <a:r>
              <a:rPr lang="en-US" dirty="0"/>
              <a:t>” on SSHRC’s website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15167900"/>
              </p:ext>
            </p:extLst>
          </p:nvPr>
        </p:nvGraphicFramePr>
        <p:xfrm>
          <a:off x="585270" y="2074641"/>
          <a:ext cx="10215254" cy="2479040"/>
        </p:xfrm>
        <a:graphic>
          <a:graphicData uri="http://schemas.openxmlformats.org/drawingml/2006/table">
            <a:tbl>
              <a:tblPr firstRow="1" bandRow="1">
                <a:tableStyleId>{5C22544A-7EE6-4342-B048-85BDC9FD1C3A}</a:tableStyleId>
              </a:tblPr>
              <a:tblGrid>
                <a:gridCol w="2498752">
                  <a:extLst>
                    <a:ext uri="{9D8B030D-6E8A-4147-A177-3AD203B41FA5}">
                      <a16:colId xmlns:a16="http://schemas.microsoft.com/office/drawing/2014/main" val="2926408373"/>
                    </a:ext>
                  </a:extLst>
                </a:gridCol>
                <a:gridCol w="2443942">
                  <a:extLst>
                    <a:ext uri="{9D8B030D-6E8A-4147-A177-3AD203B41FA5}">
                      <a16:colId xmlns:a16="http://schemas.microsoft.com/office/drawing/2014/main" val="2785077788"/>
                    </a:ext>
                  </a:extLst>
                </a:gridCol>
                <a:gridCol w="2636280">
                  <a:extLst>
                    <a:ext uri="{9D8B030D-6E8A-4147-A177-3AD203B41FA5}">
                      <a16:colId xmlns:a16="http://schemas.microsoft.com/office/drawing/2014/main" val="2535107504"/>
                    </a:ext>
                  </a:extLst>
                </a:gridCol>
                <a:gridCol w="2636280">
                  <a:extLst>
                    <a:ext uri="{9D8B030D-6E8A-4147-A177-3AD203B41FA5}">
                      <a16:colId xmlns:a16="http://schemas.microsoft.com/office/drawing/2014/main" val="1694965348"/>
                    </a:ext>
                  </a:extLst>
                </a:gridCol>
              </a:tblGrid>
              <a:tr h="370840">
                <a:tc>
                  <a:txBody>
                    <a:bodyPr/>
                    <a:lstStyle/>
                    <a:p>
                      <a:endParaRPr lang="en-US" dirty="0"/>
                    </a:p>
                  </a:txBody>
                  <a:tcPr/>
                </a:tc>
                <a:tc>
                  <a:txBody>
                    <a:bodyPr/>
                    <a:lstStyle/>
                    <a:p>
                      <a:r>
                        <a:rPr lang="en-US" dirty="0"/>
                        <a:t>CIHR</a:t>
                      </a:r>
                    </a:p>
                  </a:txBody>
                  <a:tcPr/>
                </a:tc>
                <a:tc>
                  <a:txBody>
                    <a:bodyPr/>
                    <a:lstStyle/>
                    <a:p>
                      <a:r>
                        <a:rPr lang="en-US" dirty="0"/>
                        <a:t>NSERC</a:t>
                      </a:r>
                    </a:p>
                  </a:txBody>
                  <a:tcPr/>
                </a:tc>
                <a:tc>
                  <a:txBody>
                    <a:bodyPr/>
                    <a:lstStyle/>
                    <a:p>
                      <a:r>
                        <a:rPr lang="en-US" dirty="0"/>
                        <a:t>SSHRC</a:t>
                      </a:r>
                    </a:p>
                  </a:txBody>
                  <a:tcPr/>
                </a:tc>
                <a:extLst>
                  <a:ext uri="{0D108BD9-81ED-4DB2-BD59-A6C34878D82A}">
                    <a16:rowId xmlns:a16="http://schemas.microsoft.com/office/drawing/2014/main" val="2580206113"/>
                  </a:ext>
                </a:extLst>
              </a:tr>
              <a:tr h="370840">
                <a:tc>
                  <a:txBody>
                    <a:bodyPr/>
                    <a:lstStyle/>
                    <a:p>
                      <a:r>
                        <a:rPr lang="en-US" dirty="0"/>
                        <a:t>Common award</a:t>
                      </a:r>
                    </a:p>
                  </a:txBody>
                  <a:tcPr/>
                </a:tc>
                <a:tc gridSpan="3">
                  <a:txBody>
                    <a:bodyPr/>
                    <a:lstStyle/>
                    <a:p>
                      <a:pPr algn="ctr"/>
                      <a:r>
                        <a:rPr lang="en-US" dirty="0">
                          <a:solidFill>
                            <a:schemeClr val="tx1"/>
                          </a:solidFill>
                        </a:rPr>
                        <a:t>Harmonized CGS-D</a:t>
                      </a:r>
                      <a:r>
                        <a:rPr lang="en-US" baseline="0" dirty="0">
                          <a:solidFill>
                            <a:schemeClr val="tx1"/>
                          </a:solidFill>
                        </a:rPr>
                        <a:t> Program</a:t>
                      </a:r>
                      <a:endParaRPr lang="en-US" dirty="0">
                        <a:solidFill>
                          <a:schemeClr val="tx1"/>
                        </a:solidFill>
                      </a:endParaRPr>
                    </a:p>
                  </a:txBody>
                  <a:tcPr/>
                </a:tc>
                <a:tc hMerge="1">
                  <a:txBody>
                    <a:bodyPr/>
                    <a:lstStyle/>
                    <a:p>
                      <a:pPr marL="285750" indent="-285750">
                        <a:buFont typeface="Arial" panose="020B0604020202020204" pitchFamily="34" charset="0"/>
                        <a:buChar char="•"/>
                      </a:pPr>
                      <a:endParaRPr lang="en-US" dirty="0"/>
                    </a:p>
                  </a:txBody>
                  <a:tcPr/>
                </a:tc>
                <a:tc hMerge="1">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32990017"/>
                  </a:ext>
                </a:extLst>
              </a:tr>
              <a:tr h="370840">
                <a:tc>
                  <a:txBody>
                    <a:bodyPr/>
                    <a:lstStyle/>
                    <a:p>
                      <a:r>
                        <a:rPr lang="en-US" dirty="0"/>
                        <a:t>Agency-specific award</a:t>
                      </a:r>
                    </a:p>
                  </a:txBody>
                  <a:tcPr/>
                </a:tc>
                <a:tc>
                  <a:txBody>
                    <a:bodyPr/>
                    <a:lstStyle/>
                    <a:p>
                      <a:r>
                        <a:rPr lang="en-US" b="1" dirty="0">
                          <a:solidFill>
                            <a:schemeClr val="tx1"/>
                          </a:solidFill>
                        </a:rPr>
                        <a:t>Priority announcement</a:t>
                      </a:r>
                    </a:p>
                    <a:p>
                      <a:r>
                        <a:rPr lang="en-US" dirty="0"/>
                        <a:t>If</a:t>
                      </a:r>
                      <a:r>
                        <a:rPr lang="en-US" baseline="0" dirty="0"/>
                        <a:t> eligible, applicant selects up to 3 priority</a:t>
                      </a:r>
                      <a:endParaRPr lang="en-US" dirty="0"/>
                    </a:p>
                    <a:p>
                      <a:pPr marL="0" indent="0">
                        <a:buFont typeface="Arial" panose="020B0604020202020204" pitchFamily="34" charset="0"/>
                        <a:buNone/>
                      </a:pPr>
                      <a:r>
                        <a:rPr lang="en-US" dirty="0">
                          <a:solidFill>
                            <a:schemeClr val="tx1"/>
                          </a:solidFill>
                        </a:rPr>
                        <a:t>announcement research areas in their CGS-D application</a:t>
                      </a:r>
                    </a:p>
                  </a:txBody>
                  <a:tcPr/>
                </a:tc>
                <a:tc>
                  <a:txBody>
                    <a:bodyPr/>
                    <a:lstStyle/>
                    <a:p>
                      <a:r>
                        <a:rPr lang="en-US" b="1" dirty="0"/>
                        <a:t>PGS-D</a:t>
                      </a:r>
                    </a:p>
                    <a:p>
                      <a:pPr marL="285750" indent="-285750">
                        <a:buFont typeface="Arial" panose="020B0604020202020204" pitchFamily="34" charset="0"/>
                        <a:buChar char="•"/>
                      </a:pPr>
                      <a:r>
                        <a:rPr lang="en-US" dirty="0"/>
                        <a:t>Eligibility window and award</a:t>
                      </a:r>
                      <a:r>
                        <a:rPr lang="en-US" baseline="0" dirty="0"/>
                        <a:t> duration are the same as those of the CGS-D</a:t>
                      </a:r>
                      <a:endParaRPr lang="en-US" dirty="0"/>
                    </a:p>
                  </a:txBody>
                  <a:tcPr/>
                </a:tc>
                <a:tc>
                  <a:txBody>
                    <a:bodyPr/>
                    <a:lstStyle/>
                    <a:p>
                      <a:r>
                        <a:rPr lang="en-US" b="1" dirty="0"/>
                        <a:t>Doctoral Fellowships</a:t>
                      </a:r>
                    </a:p>
                    <a:p>
                      <a:pPr marL="285750" indent="-285750">
                        <a:buFont typeface="Arial" panose="020B0604020202020204" pitchFamily="34" charset="0"/>
                        <a:buChar char="•"/>
                      </a:pPr>
                      <a:r>
                        <a:rPr lang="en-US" dirty="0"/>
                        <a:t>Eligibility window differs from that of the CGS-D and award duration varies</a:t>
                      </a:r>
                      <a:r>
                        <a:rPr lang="en-US" baseline="0" dirty="0"/>
                        <a:t> accordingly</a:t>
                      </a:r>
                      <a:endParaRPr lang="en-US" dirty="0"/>
                    </a:p>
                  </a:txBody>
                  <a:tcPr/>
                </a:tc>
                <a:extLst>
                  <a:ext uri="{0D108BD9-81ED-4DB2-BD59-A6C34878D82A}">
                    <a16:rowId xmlns:a16="http://schemas.microsoft.com/office/drawing/2014/main" val="1640638766"/>
                  </a:ext>
                </a:extLst>
              </a:tr>
            </a:tbl>
          </a:graphicData>
        </a:graphic>
      </p:graphicFrame>
    </p:spTree>
    <p:extLst>
      <p:ext uri="{BB962C8B-B14F-4D97-AF65-F5344CB8AC3E}">
        <p14:creationId xmlns:p14="http://schemas.microsoft.com/office/powerpoint/2010/main" val="2498639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What’s new?</a:t>
            </a:r>
          </a:p>
        </p:txBody>
      </p:sp>
      <p:sp>
        <p:nvSpPr>
          <p:cNvPr id="3" name="Text Placeholder 2"/>
          <p:cNvSpPr>
            <a:spLocks noGrp="1"/>
          </p:cNvSpPr>
          <p:nvPr>
            <p:ph type="body" sz="quarter" idx="13"/>
          </p:nvPr>
        </p:nvSpPr>
        <p:spPr/>
        <p:txBody>
          <a:bodyPr/>
          <a:lstStyle/>
          <a:p>
            <a:r>
              <a:rPr lang="en-US" b="1" dirty="0"/>
              <a:t>CIHR</a:t>
            </a:r>
          </a:p>
          <a:p>
            <a:pPr marL="342900" indent="-342900">
              <a:buFont typeface="Arial" panose="020B0604020202020204" pitchFamily="34" charset="0"/>
              <a:buChar char="•"/>
            </a:pPr>
            <a:r>
              <a:rPr lang="en-US" dirty="0"/>
              <a:t>Institutional quota system</a:t>
            </a:r>
          </a:p>
          <a:p>
            <a:pPr marL="342900" indent="-342900">
              <a:buFont typeface="Arial" panose="020B0604020202020204" pitchFamily="34" charset="0"/>
              <a:buChar char="•"/>
            </a:pPr>
            <a:r>
              <a:rPr lang="en-US" dirty="0"/>
              <a:t>Students apply through university (previously students applied directly to CIHR)</a:t>
            </a:r>
          </a:p>
          <a:p>
            <a:pPr marL="342900" indent="-342900">
              <a:buFont typeface="Arial" panose="020B0604020202020204" pitchFamily="34" charset="0"/>
              <a:buChar char="•"/>
            </a:pPr>
            <a:r>
              <a:rPr lang="en-US" dirty="0"/>
              <a:t>Application process</a:t>
            </a:r>
          </a:p>
          <a:p>
            <a:pPr marL="1062882" lvl="2" indent="-342900"/>
            <a:r>
              <a:rPr lang="en-US" dirty="0"/>
              <a:t>Removal of supervisor’s Canadian Common CV (CCV) from application package</a:t>
            </a:r>
          </a:p>
          <a:p>
            <a:pPr marL="342900" indent="-342900"/>
            <a:r>
              <a:rPr lang="en-US" b="1" dirty="0"/>
              <a:t>NSERC</a:t>
            </a:r>
          </a:p>
          <a:p>
            <a:pPr marL="342900" indent="-342900">
              <a:buFont typeface="Arial" panose="020B0604020202020204" pitchFamily="34" charset="0"/>
              <a:buChar char="•"/>
            </a:pPr>
            <a:r>
              <a:rPr lang="en-US" dirty="0"/>
              <a:t>The duration of all doctoral scholarships (i.e., CGS-D and PGS-D) is now 36 months</a:t>
            </a:r>
          </a:p>
          <a:p>
            <a:pPr marL="342900" indent="-342900"/>
            <a:r>
              <a:rPr lang="en-US" b="1" dirty="0"/>
              <a:t>SSHRC</a:t>
            </a:r>
          </a:p>
          <a:p>
            <a:pPr marL="342900" indent="-342900">
              <a:buFont typeface="Arial" panose="020B0604020202020204" pitchFamily="34" charset="0"/>
              <a:buChar char="•"/>
            </a:pPr>
            <a:r>
              <a:rPr lang="en-US" dirty="0"/>
              <a:t>Application process</a:t>
            </a:r>
          </a:p>
          <a:p>
            <a:pPr marL="1062882" lvl="2" indent="-342900"/>
            <a:r>
              <a:rPr lang="en-US" dirty="0"/>
              <a:t>Online submission of applications and letters of appraisal</a:t>
            </a:r>
          </a:p>
          <a:p>
            <a:pPr marL="1062882" lvl="2" indent="-342900"/>
            <a:r>
              <a:rPr lang="en-US" dirty="0"/>
              <a:t>Removal of departmental appraisal from application package</a:t>
            </a:r>
          </a:p>
          <a:p>
            <a:pPr marL="342900" indent="-342900"/>
            <a:endParaRPr lang="en-US" dirty="0"/>
          </a:p>
        </p:txBody>
      </p:sp>
    </p:spTree>
    <p:extLst>
      <p:ext uri="{BB962C8B-B14F-4D97-AF65-F5344CB8AC3E}">
        <p14:creationId xmlns:p14="http://schemas.microsoft.com/office/powerpoint/2010/main" val="154857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err="1"/>
              <a:t>Ubc</a:t>
            </a:r>
            <a:r>
              <a:rPr lang="en-US" dirty="0"/>
              <a:t> quotas</a:t>
            </a:r>
          </a:p>
        </p:txBody>
      </p:sp>
      <p:sp>
        <p:nvSpPr>
          <p:cNvPr id="3" name="Text Placeholder 2"/>
          <p:cNvSpPr>
            <a:spLocks noGrp="1"/>
          </p:cNvSpPr>
          <p:nvPr>
            <p:ph type="body" sz="quarter" idx="13"/>
          </p:nvPr>
        </p:nvSpPr>
        <p:spPr/>
        <p:txBody>
          <a:bodyPr>
            <a:normAutofit/>
          </a:bodyPr>
          <a:lstStyle/>
          <a:p>
            <a:r>
              <a:rPr lang="en-US" b="1" dirty="0"/>
              <a:t>Quotas</a:t>
            </a:r>
            <a:r>
              <a:rPr lang="en-US" dirty="0"/>
              <a:t> = the number of applications UBC can forward to the national competition</a:t>
            </a:r>
          </a:p>
          <a:p>
            <a:pPr marL="342900" indent="-342900">
              <a:buFont typeface="Arial" panose="020B0604020202020204" pitchFamily="34" charset="0"/>
              <a:buChar char="•"/>
            </a:pPr>
            <a:r>
              <a:rPr lang="en-US" dirty="0"/>
              <a:t>Average of the number of successful doctoral applicants in the national competition submitted by UBC over 3 most recent years</a:t>
            </a:r>
          </a:p>
          <a:p>
            <a:endParaRPr lang="en-US" dirty="0"/>
          </a:p>
          <a:p>
            <a:pPr marL="342900" indent="-342900">
              <a:buFont typeface="Arial" panose="020B0604020202020204" pitchFamily="34" charset="0"/>
              <a:buChar char="•"/>
            </a:pPr>
            <a:endParaRPr lang="en-US" dirty="0"/>
          </a:p>
          <a:p>
            <a:endParaRPr lang="en-US" dirty="0"/>
          </a:p>
          <a:p>
            <a:endParaRPr lang="en-US" dirty="0"/>
          </a:p>
          <a:p>
            <a:r>
              <a:rPr lang="en-US" b="1" dirty="0"/>
              <a:t>Indigenous applicants</a:t>
            </a:r>
          </a:p>
          <a:p>
            <a:pPr marL="342900" indent="-342900">
              <a:buFont typeface="Arial" panose="020B0604020202020204" pitchFamily="34" charset="0"/>
              <a:buChar char="•"/>
            </a:pPr>
            <a:r>
              <a:rPr lang="en-US" b="1" dirty="0"/>
              <a:t>Self-identified</a:t>
            </a:r>
            <a:r>
              <a:rPr lang="en-US" dirty="0"/>
              <a:t> Indigenous applicants will not be counted towards UBC’s quota</a:t>
            </a:r>
          </a:p>
          <a:p>
            <a:pPr marL="342900" indent="-342900">
              <a:buFont typeface="Arial" panose="020B0604020202020204" pitchFamily="34" charset="0"/>
              <a:buChar char="•"/>
            </a:pPr>
            <a:r>
              <a:rPr lang="en-US" b="1" dirty="0"/>
              <a:t>CIHR applicants </a:t>
            </a:r>
            <a:r>
              <a:rPr lang="en-US" dirty="0"/>
              <a:t>who wish to self-declare themselves as an Indigenous applicant should be directed to email </a:t>
            </a:r>
            <a:r>
              <a:rPr lang="en-US" dirty="0">
                <a:hlinkClick r:id="rId2"/>
              </a:rPr>
              <a:t>junnie.cheung@ubc.ca</a:t>
            </a:r>
            <a:endParaRPr lang="en-US" dirty="0"/>
          </a:p>
          <a:p>
            <a:pPr marL="342900" indent="-342900">
              <a:buFont typeface="Arial" panose="020B0604020202020204" pitchFamily="34" charset="0"/>
              <a:buChar char="•"/>
            </a:pPr>
            <a:r>
              <a:rPr lang="en-US" b="1" dirty="0"/>
              <a:t>NSERC and SSHRC applicants</a:t>
            </a:r>
            <a:r>
              <a:rPr lang="en-US" dirty="0"/>
              <a:t> can self-declare via the online application system</a:t>
            </a:r>
          </a:p>
        </p:txBody>
      </p:sp>
      <p:graphicFrame>
        <p:nvGraphicFramePr>
          <p:cNvPr id="4" name="Table 3"/>
          <p:cNvGraphicFramePr>
            <a:graphicFrameLocks noGrp="1"/>
          </p:cNvGraphicFramePr>
          <p:nvPr>
            <p:extLst>
              <p:ext uri="{D42A27DB-BD31-4B8C-83A1-F6EECF244321}">
                <p14:modId xmlns:p14="http://schemas.microsoft.com/office/powerpoint/2010/main" val="890402857"/>
              </p:ext>
            </p:extLst>
          </p:nvPr>
        </p:nvGraphicFramePr>
        <p:xfrm>
          <a:off x="2761399" y="2687320"/>
          <a:ext cx="5862996" cy="1483360"/>
        </p:xfrm>
        <a:graphic>
          <a:graphicData uri="http://schemas.openxmlformats.org/drawingml/2006/table">
            <a:tbl>
              <a:tblPr firstRow="1" bandRow="1">
                <a:tableStyleId>{5C22544A-7EE6-4342-B048-85BDC9FD1C3A}</a:tableStyleId>
              </a:tblPr>
              <a:tblGrid>
                <a:gridCol w="1465749">
                  <a:extLst>
                    <a:ext uri="{9D8B030D-6E8A-4147-A177-3AD203B41FA5}">
                      <a16:colId xmlns:a16="http://schemas.microsoft.com/office/drawing/2014/main" val="1227494099"/>
                    </a:ext>
                  </a:extLst>
                </a:gridCol>
                <a:gridCol w="1465749">
                  <a:extLst>
                    <a:ext uri="{9D8B030D-6E8A-4147-A177-3AD203B41FA5}">
                      <a16:colId xmlns:a16="http://schemas.microsoft.com/office/drawing/2014/main" val="1287381052"/>
                    </a:ext>
                  </a:extLst>
                </a:gridCol>
                <a:gridCol w="1465749">
                  <a:extLst>
                    <a:ext uri="{9D8B030D-6E8A-4147-A177-3AD203B41FA5}">
                      <a16:colId xmlns:a16="http://schemas.microsoft.com/office/drawing/2014/main" val="2168242531"/>
                    </a:ext>
                  </a:extLst>
                </a:gridCol>
                <a:gridCol w="1465749">
                  <a:extLst>
                    <a:ext uri="{9D8B030D-6E8A-4147-A177-3AD203B41FA5}">
                      <a16:colId xmlns:a16="http://schemas.microsoft.com/office/drawing/2014/main" val="3780900517"/>
                    </a:ext>
                  </a:extLst>
                </a:gridCol>
              </a:tblGrid>
              <a:tr h="370840">
                <a:tc>
                  <a:txBody>
                    <a:bodyPr/>
                    <a:lstStyle/>
                    <a:p>
                      <a:endParaRPr lang="en-US" dirty="0"/>
                    </a:p>
                  </a:txBody>
                  <a:tcPr/>
                </a:tc>
                <a:tc>
                  <a:txBody>
                    <a:bodyPr/>
                    <a:lstStyle/>
                    <a:p>
                      <a:r>
                        <a:rPr lang="en-US" dirty="0"/>
                        <a:t>CIHR</a:t>
                      </a:r>
                    </a:p>
                  </a:txBody>
                  <a:tcPr/>
                </a:tc>
                <a:tc>
                  <a:txBody>
                    <a:bodyPr/>
                    <a:lstStyle/>
                    <a:p>
                      <a:r>
                        <a:rPr lang="en-US" dirty="0"/>
                        <a:t>NSERC</a:t>
                      </a:r>
                    </a:p>
                  </a:txBody>
                  <a:tcPr/>
                </a:tc>
                <a:tc>
                  <a:txBody>
                    <a:bodyPr/>
                    <a:lstStyle/>
                    <a:p>
                      <a:r>
                        <a:rPr lang="en-US" dirty="0"/>
                        <a:t>SSHRC</a:t>
                      </a:r>
                    </a:p>
                  </a:txBody>
                  <a:tcPr/>
                </a:tc>
                <a:extLst>
                  <a:ext uri="{0D108BD9-81ED-4DB2-BD59-A6C34878D82A}">
                    <a16:rowId xmlns:a16="http://schemas.microsoft.com/office/drawing/2014/main" val="1800283352"/>
                  </a:ext>
                </a:extLst>
              </a:tr>
              <a:tr h="370840">
                <a:tc>
                  <a:txBody>
                    <a:bodyPr/>
                    <a:lstStyle/>
                    <a:p>
                      <a:r>
                        <a:rPr lang="en-US" dirty="0"/>
                        <a:t>2019</a:t>
                      </a:r>
                    </a:p>
                  </a:txBody>
                  <a:tcPr/>
                </a:tc>
                <a:tc>
                  <a:txBody>
                    <a:bodyPr/>
                    <a:lstStyle/>
                    <a:p>
                      <a:r>
                        <a:rPr lang="en-US" dirty="0"/>
                        <a:t>85</a:t>
                      </a:r>
                    </a:p>
                  </a:txBody>
                  <a:tcPr/>
                </a:tc>
                <a:tc>
                  <a:txBody>
                    <a:bodyPr/>
                    <a:lstStyle/>
                    <a:p>
                      <a:r>
                        <a:rPr lang="en-US" dirty="0"/>
                        <a:t>141</a:t>
                      </a:r>
                    </a:p>
                  </a:txBody>
                  <a:tcPr/>
                </a:tc>
                <a:tc>
                  <a:txBody>
                    <a:bodyPr/>
                    <a:lstStyle/>
                    <a:p>
                      <a:r>
                        <a:rPr lang="en-US" dirty="0"/>
                        <a:t>141</a:t>
                      </a:r>
                    </a:p>
                  </a:txBody>
                  <a:tcPr/>
                </a:tc>
                <a:extLst>
                  <a:ext uri="{0D108BD9-81ED-4DB2-BD59-A6C34878D82A}">
                    <a16:rowId xmlns:a16="http://schemas.microsoft.com/office/drawing/2014/main" val="608514265"/>
                  </a:ext>
                </a:extLst>
              </a:tr>
              <a:tr h="370840">
                <a:tc>
                  <a:txBody>
                    <a:bodyPr/>
                    <a:lstStyle/>
                    <a:p>
                      <a:r>
                        <a:rPr lang="en-US" dirty="0"/>
                        <a:t>2018</a:t>
                      </a:r>
                    </a:p>
                  </a:txBody>
                  <a:tcPr/>
                </a:tc>
                <a:tc>
                  <a:txBody>
                    <a:bodyPr/>
                    <a:lstStyle/>
                    <a:p>
                      <a:r>
                        <a:rPr lang="en-US" dirty="0"/>
                        <a:t>n/a</a:t>
                      </a:r>
                    </a:p>
                  </a:txBody>
                  <a:tcPr/>
                </a:tc>
                <a:tc>
                  <a:txBody>
                    <a:bodyPr/>
                    <a:lstStyle/>
                    <a:p>
                      <a:r>
                        <a:rPr lang="en-US" dirty="0"/>
                        <a:t>140</a:t>
                      </a:r>
                    </a:p>
                  </a:txBody>
                  <a:tcPr/>
                </a:tc>
                <a:tc>
                  <a:txBody>
                    <a:bodyPr/>
                    <a:lstStyle/>
                    <a:p>
                      <a:r>
                        <a:rPr lang="en-US" dirty="0"/>
                        <a:t>132</a:t>
                      </a:r>
                    </a:p>
                  </a:txBody>
                  <a:tcPr/>
                </a:tc>
                <a:extLst>
                  <a:ext uri="{0D108BD9-81ED-4DB2-BD59-A6C34878D82A}">
                    <a16:rowId xmlns:a16="http://schemas.microsoft.com/office/drawing/2014/main" val="3341896223"/>
                  </a:ext>
                </a:extLst>
              </a:tr>
              <a:tr h="370840">
                <a:tc>
                  <a:txBody>
                    <a:bodyPr/>
                    <a:lstStyle/>
                    <a:p>
                      <a:r>
                        <a:rPr lang="en-US" dirty="0"/>
                        <a:t>2017</a:t>
                      </a:r>
                    </a:p>
                  </a:txBody>
                  <a:tcPr/>
                </a:tc>
                <a:tc>
                  <a:txBody>
                    <a:bodyPr/>
                    <a:lstStyle/>
                    <a:p>
                      <a:r>
                        <a:rPr lang="en-US" dirty="0"/>
                        <a:t>n/a</a:t>
                      </a:r>
                    </a:p>
                  </a:txBody>
                  <a:tcPr/>
                </a:tc>
                <a:tc>
                  <a:txBody>
                    <a:bodyPr/>
                    <a:lstStyle/>
                    <a:p>
                      <a:r>
                        <a:rPr lang="en-US" dirty="0"/>
                        <a:t>143</a:t>
                      </a:r>
                    </a:p>
                  </a:txBody>
                  <a:tcPr/>
                </a:tc>
                <a:tc>
                  <a:txBody>
                    <a:bodyPr/>
                    <a:lstStyle/>
                    <a:p>
                      <a:r>
                        <a:rPr lang="en-US" dirty="0"/>
                        <a:t>129</a:t>
                      </a:r>
                    </a:p>
                  </a:txBody>
                  <a:tcPr/>
                </a:tc>
                <a:extLst>
                  <a:ext uri="{0D108BD9-81ED-4DB2-BD59-A6C34878D82A}">
                    <a16:rowId xmlns:a16="http://schemas.microsoft.com/office/drawing/2014/main" val="1926826752"/>
                  </a:ext>
                </a:extLst>
              </a:tr>
            </a:tbl>
          </a:graphicData>
        </a:graphic>
      </p:graphicFrame>
    </p:spTree>
    <p:extLst>
      <p:ext uri="{BB962C8B-B14F-4D97-AF65-F5344CB8AC3E}">
        <p14:creationId xmlns:p14="http://schemas.microsoft.com/office/powerpoint/2010/main" val="190330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Affiliated fellowships</a:t>
            </a:r>
          </a:p>
        </p:txBody>
      </p:sp>
    </p:spTree>
    <p:extLst>
      <p:ext uri="{BB962C8B-B14F-4D97-AF65-F5344CB8AC3E}">
        <p14:creationId xmlns:p14="http://schemas.microsoft.com/office/powerpoint/2010/main" val="287572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What’s new?</a:t>
            </a:r>
          </a:p>
        </p:txBody>
      </p:sp>
      <p:sp>
        <p:nvSpPr>
          <p:cNvPr id="3" name="Text Placeholder 2"/>
          <p:cNvSpPr>
            <a:spLocks noGrp="1"/>
          </p:cNvSpPr>
          <p:nvPr>
            <p:ph type="body" sz="quarter" idx="13"/>
          </p:nvPr>
        </p:nvSpPr>
        <p:spPr/>
        <p:txBody>
          <a:bodyPr/>
          <a:lstStyle/>
          <a:p>
            <a:r>
              <a:rPr lang="en-US" dirty="0"/>
              <a:t>Affiliated Fellowship application in the Health Sciences</a:t>
            </a:r>
          </a:p>
          <a:p>
            <a:pPr marL="342900" indent="-342900">
              <a:buFont typeface="Arial" panose="020B0604020202020204" pitchFamily="34" charset="0"/>
              <a:buChar char="•"/>
            </a:pPr>
            <a:r>
              <a:rPr lang="en-US" dirty="0"/>
              <a:t>Updated application form and reference form to match CIHR’s</a:t>
            </a:r>
          </a:p>
          <a:p>
            <a:r>
              <a:rPr lang="en-US" dirty="0"/>
              <a:t>Affiliated Fellowship application in the Social Sciences and Humanities</a:t>
            </a:r>
          </a:p>
          <a:p>
            <a:pPr marL="342900" indent="-342900">
              <a:buFont typeface="Arial" panose="020B0604020202020204" pitchFamily="34" charset="0"/>
              <a:buChar char="•"/>
            </a:pPr>
            <a:r>
              <a:rPr lang="en-US" dirty="0"/>
              <a:t>Updated application form to match SSHRC’s</a:t>
            </a:r>
          </a:p>
          <a:p>
            <a:pPr marL="342900" indent="-342900">
              <a:buFont typeface="Arial" panose="020B0604020202020204" pitchFamily="34" charset="0"/>
              <a:buChar char="•"/>
            </a:pPr>
            <a:endParaRPr lang="en-US" dirty="0"/>
          </a:p>
          <a:p>
            <a:endParaRPr lang="en-US" dirty="0"/>
          </a:p>
          <a:p>
            <a:pPr defTabSz="1219170">
              <a:lnSpc>
                <a:spcPts val="2800"/>
              </a:lnSpc>
              <a:spcBef>
                <a:spcPct val="0"/>
              </a:spcBef>
            </a:pPr>
            <a:r>
              <a:rPr lang="en-US" sz="2400" b="1" cap="all" spc="40" dirty="0">
                <a:solidFill>
                  <a:srgbClr val="0C2344"/>
                </a:solidFill>
                <a:latin typeface="Arial"/>
                <a:cs typeface="Arial"/>
              </a:rPr>
              <a:t>Reminders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 determine eligibility, count all previous studies at the doctoral level</a:t>
            </a:r>
          </a:p>
          <a:p>
            <a:pPr marL="342900" indent="-342900">
              <a:buFont typeface="Arial" panose="020B0604020202020204" pitchFamily="34" charset="0"/>
              <a:buChar char="•"/>
            </a:pPr>
            <a:r>
              <a:rPr lang="en-US" dirty="0"/>
              <a:t>Application procedures</a:t>
            </a:r>
          </a:p>
          <a:p>
            <a:pPr marL="1062882" lvl="2" indent="-342900"/>
            <a:r>
              <a:rPr lang="en-US" dirty="0"/>
              <a:t>Applicants submit their application materials to their graduate program</a:t>
            </a:r>
          </a:p>
          <a:p>
            <a:pPr marL="1062882" lvl="2" indent="-342900"/>
            <a:r>
              <a:rPr lang="en-US" dirty="0"/>
              <a:t>Referees submit their reference form directly to the applicant’s graduate program</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95156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Graduate program nomination procedures</a:t>
            </a:r>
          </a:p>
        </p:txBody>
      </p:sp>
    </p:spTree>
    <p:extLst>
      <p:ext uri="{BB962C8B-B14F-4D97-AF65-F5344CB8AC3E}">
        <p14:creationId xmlns:p14="http://schemas.microsoft.com/office/powerpoint/2010/main" val="841630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Competition overview</a:t>
            </a:r>
          </a:p>
        </p:txBody>
      </p:sp>
      <p:sp>
        <p:nvSpPr>
          <p:cNvPr id="3" name="Text Placeholder 2"/>
          <p:cNvSpPr>
            <a:spLocks noGrp="1"/>
          </p:cNvSpPr>
          <p:nvPr>
            <p:ph type="body" sz="quarter" idx="13"/>
          </p:nvPr>
        </p:nvSpPr>
        <p:spPr/>
        <p:txBody>
          <a:bodyPr/>
          <a:lstStyle/>
          <a:p>
            <a:r>
              <a:rPr lang="en-US" dirty="0">
                <a:solidFill>
                  <a:srgbClr val="00B0F0"/>
                </a:solidFill>
              </a:rPr>
              <a:t>University-level adjudication will occur concurrently with G+PS application review</a:t>
            </a:r>
          </a:p>
          <a:p>
            <a:endParaRPr lang="en-US" dirty="0"/>
          </a:p>
        </p:txBody>
      </p:sp>
      <p:pic>
        <p:nvPicPr>
          <p:cNvPr id="5" name="Picture 4"/>
          <p:cNvPicPr>
            <a:picLocks noChangeAspect="1"/>
          </p:cNvPicPr>
          <p:nvPr/>
        </p:nvPicPr>
        <p:blipFill>
          <a:blip r:embed="rId2"/>
          <a:stretch>
            <a:fillRect/>
          </a:stretch>
        </p:blipFill>
        <p:spPr>
          <a:xfrm>
            <a:off x="585272" y="1978781"/>
            <a:ext cx="9257438" cy="4614134"/>
          </a:xfrm>
          <a:prstGeom prst="rect">
            <a:avLst/>
          </a:prstGeom>
        </p:spPr>
      </p:pic>
    </p:spTree>
    <p:extLst>
      <p:ext uri="{BB962C8B-B14F-4D97-AF65-F5344CB8AC3E}">
        <p14:creationId xmlns:p14="http://schemas.microsoft.com/office/powerpoint/2010/main" val="409970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Common terms and ACRONYMS</a:t>
            </a:r>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US" b="1" dirty="0"/>
              <a:t>Tri-Agency</a:t>
            </a:r>
            <a:r>
              <a:rPr lang="en-US" dirty="0"/>
              <a:t> is the umbrella term used to describe the three federal granting agencies:</a:t>
            </a:r>
          </a:p>
          <a:p>
            <a:pPr marL="1062882" lvl="2" indent="-342900"/>
            <a:r>
              <a:rPr lang="en-US" b="1" dirty="0"/>
              <a:t>CIHR</a:t>
            </a:r>
            <a:r>
              <a:rPr lang="en-US" dirty="0"/>
              <a:t>: Canadian Institutes of Health Research</a:t>
            </a:r>
          </a:p>
          <a:p>
            <a:pPr marL="1062882" lvl="2" indent="-342900"/>
            <a:r>
              <a:rPr lang="en-US" b="1" dirty="0"/>
              <a:t>NSERC</a:t>
            </a:r>
            <a:r>
              <a:rPr lang="en-US" dirty="0"/>
              <a:t>: Natural Sciences and Engineering Research Council of Canada</a:t>
            </a:r>
          </a:p>
          <a:p>
            <a:pPr marL="1062882" lvl="2" indent="-342900"/>
            <a:r>
              <a:rPr lang="en-US" b="1" dirty="0"/>
              <a:t>SSHRC</a:t>
            </a:r>
            <a:r>
              <a:rPr lang="en-US" dirty="0"/>
              <a:t>: Social Sciences and Humanities Research Council of Canada</a:t>
            </a:r>
          </a:p>
          <a:p>
            <a:pPr marL="342900" lvl="1" indent="-342900"/>
            <a:r>
              <a:rPr lang="en-US" b="1" dirty="0"/>
              <a:t>CGS</a:t>
            </a:r>
            <a:r>
              <a:rPr lang="en-US" dirty="0"/>
              <a:t>: Canada Graduate Scholarships</a:t>
            </a:r>
          </a:p>
          <a:p>
            <a:pPr marL="342900" lvl="1" indent="-342900"/>
            <a:r>
              <a:rPr lang="en-US" b="1" dirty="0"/>
              <a:t>CGS-D</a:t>
            </a:r>
            <a:r>
              <a:rPr lang="en-US" dirty="0"/>
              <a:t>: Canada Graduate Scholarships - Doctoral</a:t>
            </a:r>
          </a:p>
          <a:p>
            <a:pPr marL="342900" lvl="1" indent="-342900"/>
            <a:r>
              <a:rPr lang="en-US" b="1" dirty="0"/>
              <a:t>G+PS</a:t>
            </a:r>
            <a:r>
              <a:rPr lang="en-US" dirty="0"/>
              <a:t> refers to the Faculty of Graduate and Postdoctoral Studies</a:t>
            </a:r>
          </a:p>
          <a:p>
            <a:pPr marL="1062882" lvl="2" indent="-342900"/>
            <a:endParaRPr lang="en-US" dirty="0"/>
          </a:p>
          <a:p>
            <a:pPr marL="1062882" lvl="2" indent="-342900"/>
            <a:endParaRPr lang="en-US" dirty="0"/>
          </a:p>
          <a:p>
            <a:pPr marL="1062882" lvl="2" indent="-342900"/>
            <a:endParaRPr lang="en-US" dirty="0"/>
          </a:p>
          <a:p>
            <a:pPr marL="1062882" lvl="2" indent="-342900"/>
            <a:endParaRPr lang="en-US" dirty="0"/>
          </a:p>
          <a:p>
            <a:pPr marL="1062882" lvl="2" indent="-342900"/>
            <a:endParaRPr lang="en-US" dirty="0"/>
          </a:p>
        </p:txBody>
      </p:sp>
    </p:spTree>
    <p:extLst>
      <p:ext uri="{BB962C8B-B14F-4D97-AF65-F5344CB8AC3E}">
        <p14:creationId xmlns:p14="http://schemas.microsoft.com/office/powerpoint/2010/main" val="3698784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Proposed changes</a:t>
            </a:r>
          </a:p>
        </p:txBody>
      </p:sp>
      <p:sp>
        <p:nvSpPr>
          <p:cNvPr id="3" name="Text Placeholder 2"/>
          <p:cNvSpPr>
            <a:spLocks noGrp="1"/>
          </p:cNvSpPr>
          <p:nvPr>
            <p:ph type="body" sz="quarter" idx="13"/>
          </p:nvPr>
        </p:nvSpPr>
        <p:spPr/>
        <p:txBody>
          <a:bodyPr>
            <a:normAutofit/>
          </a:bodyPr>
          <a:lstStyle/>
          <a:p>
            <a:r>
              <a:rPr lang="en-US" b="1" dirty="0"/>
              <a:t>By Sep 17</a:t>
            </a:r>
            <a:r>
              <a:rPr lang="en-US" b="1" baseline="30000" dirty="0"/>
              <a:t>th</a:t>
            </a:r>
            <a:r>
              <a:rPr lang="en-US" dirty="0"/>
              <a:t>:  Grad program sends G+PS a list of the students applying for a Tri-Agency CGS-D</a:t>
            </a:r>
          </a:p>
          <a:p>
            <a:pPr marL="342900" indent="-342900">
              <a:buFont typeface="Arial" panose="020B0604020202020204" pitchFamily="34" charset="0"/>
              <a:buChar char="•"/>
            </a:pPr>
            <a:endParaRPr lang="en-US" dirty="0"/>
          </a:p>
          <a:p>
            <a:r>
              <a:rPr lang="en-US" b="1" dirty="0"/>
              <a:t>By Sep 23</a:t>
            </a:r>
            <a:r>
              <a:rPr lang="en-US" b="1" baseline="30000" dirty="0"/>
              <a:t>rd</a:t>
            </a:r>
            <a:r>
              <a:rPr lang="en-US" dirty="0"/>
              <a:t>:  G+PS uploads application materials to Workspace and posts quotas</a:t>
            </a:r>
          </a:p>
          <a:p>
            <a:endParaRPr lang="en-US" dirty="0"/>
          </a:p>
          <a:p>
            <a:r>
              <a:rPr lang="en-US" b="1" dirty="0"/>
              <a:t>Early October</a:t>
            </a:r>
            <a:r>
              <a:rPr lang="en-US" dirty="0"/>
              <a:t>:  G+PS returns applications to applicants before university-level adjudication</a:t>
            </a:r>
          </a:p>
          <a:p>
            <a:pPr marL="342900" indent="-342900">
              <a:buFont typeface="Arial" panose="020B0604020202020204" pitchFamily="34" charset="0"/>
              <a:buChar char="•"/>
            </a:pPr>
            <a:r>
              <a:rPr lang="en-US" dirty="0"/>
              <a:t>Applicant incorporates changes as suggested by grad program / internal review committee</a:t>
            </a:r>
          </a:p>
          <a:p>
            <a:pPr marL="342900" indent="-342900">
              <a:buFont typeface="Arial" panose="020B0604020202020204" pitchFamily="34" charset="0"/>
              <a:buChar char="•"/>
            </a:pPr>
            <a:r>
              <a:rPr lang="en-US" dirty="0"/>
              <a:t>Applicant uploads up-to-date or missing transcript</a:t>
            </a:r>
          </a:p>
          <a:p>
            <a:pPr marL="342900" indent="-342900">
              <a:buFont typeface="Arial" panose="020B0604020202020204" pitchFamily="34" charset="0"/>
              <a:buChar char="•"/>
            </a:pPr>
            <a:endParaRPr lang="en-US" dirty="0"/>
          </a:p>
          <a:p>
            <a:r>
              <a:rPr lang="en-US" b="1" dirty="0"/>
              <a:t>By Oct 11</a:t>
            </a:r>
            <a:r>
              <a:rPr lang="en-US" b="1" baseline="30000" dirty="0"/>
              <a:t>th</a:t>
            </a:r>
            <a:r>
              <a:rPr lang="en-US" dirty="0"/>
              <a:t>:  Grad program submits via Workspace the following:</a:t>
            </a:r>
          </a:p>
          <a:p>
            <a:pPr marL="342900" indent="-342900">
              <a:buFont typeface="Arial" panose="020B0604020202020204" pitchFamily="34" charset="0"/>
              <a:buChar char="•"/>
            </a:pPr>
            <a:r>
              <a:rPr lang="en-US" dirty="0"/>
              <a:t>Cover memo</a:t>
            </a:r>
          </a:p>
          <a:p>
            <a:pPr marL="342900" indent="-342900">
              <a:buFont typeface="Arial" panose="020B0604020202020204" pitchFamily="34" charset="0"/>
              <a:buChar char="•"/>
            </a:pPr>
            <a:r>
              <a:rPr lang="en-US" dirty="0"/>
              <a:t>Nomination data sheet (Excel spreadsheet)</a:t>
            </a:r>
          </a:p>
          <a:p>
            <a:pPr marL="342900" indent="-342900">
              <a:buFont typeface="Arial" panose="020B0604020202020204" pitchFamily="34" charset="0"/>
              <a:buChar char="•"/>
            </a:pPr>
            <a:r>
              <a:rPr lang="en-US" dirty="0"/>
              <a:t>Complete Affiliated Fellowship application packages include transcripts and reference forms</a:t>
            </a:r>
          </a:p>
        </p:txBody>
      </p:sp>
    </p:spTree>
    <p:extLst>
      <p:ext uri="{BB962C8B-B14F-4D97-AF65-F5344CB8AC3E}">
        <p14:creationId xmlns:p14="http://schemas.microsoft.com/office/powerpoint/2010/main" val="1720384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university-wide adjudication / competition results</a:t>
            </a:r>
          </a:p>
        </p:txBody>
      </p:sp>
      <p:sp>
        <p:nvSpPr>
          <p:cNvPr id="3" name="Text Placeholder 2"/>
          <p:cNvSpPr>
            <a:spLocks noGrp="1"/>
          </p:cNvSpPr>
          <p:nvPr>
            <p:ph type="body" sz="quarter" idx="13"/>
          </p:nvPr>
        </p:nvSpPr>
        <p:spPr/>
        <p:txBody>
          <a:bodyPr>
            <a:normAutofit lnSpcReduction="10000"/>
          </a:bodyPr>
          <a:lstStyle/>
          <a:p>
            <a:r>
              <a:rPr lang="en-US" b="1" dirty="0"/>
              <a:t>Mid-October to early November</a:t>
            </a:r>
            <a:r>
              <a:rPr lang="en-US" dirty="0"/>
              <a:t>:</a:t>
            </a:r>
          </a:p>
          <a:p>
            <a:pPr marL="342900" indent="-342900">
              <a:buFont typeface="Arial" panose="020B0604020202020204" pitchFamily="34" charset="0"/>
              <a:buChar char="•"/>
            </a:pPr>
            <a:r>
              <a:rPr lang="en-US" dirty="0">
                <a:solidFill>
                  <a:srgbClr val="00B0F0"/>
                </a:solidFill>
              </a:rPr>
              <a:t>Six </a:t>
            </a:r>
            <a:r>
              <a:rPr lang="en-US">
                <a:solidFill>
                  <a:srgbClr val="00B0F0"/>
                </a:solidFill>
              </a:rPr>
              <a:t>adjudication committees </a:t>
            </a:r>
            <a:r>
              <a:rPr lang="en-US" dirty="0">
                <a:solidFill>
                  <a:srgbClr val="00B0F0"/>
                </a:solidFill>
              </a:rPr>
              <a:t>select UBC’s nominees</a:t>
            </a:r>
          </a:p>
          <a:p>
            <a:pPr marL="342900" indent="-342900">
              <a:buFont typeface="Arial" panose="020B0604020202020204" pitchFamily="34" charset="0"/>
              <a:buChar char="•"/>
            </a:pPr>
            <a:r>
              <a:rPr lang="en-US" dirty="0">
                <a:solidFill>
                  <a:srgbClr val="00B0F0"/>
                </a:solidFill>
              </a:rPr>
              <a:t>G+PS staff reviews application for eligibility and completeness</a:t>
            </a:r>
          </a:p>
          <a:p>
            <a:endParaRPr lang="en-US" dirty="0"/>
          </a:p>
          <a:p>
            <a:r>
              <a:rPr lang="en-US" b="1" dirty="0"/>
              <a:t>Mid-November</a:t>
            </a:r>
            <a:r>
              <a:rPr lang="en-US" dirty="0"/>
              <a:t>:</a:t>
            </a:r>
          </a:p>
          <a:p>
            <a:pPr marL="342900" indent="-342900">
              <a:buFont typeface="Arial" panose="020B0604020202020204" pitchFamily="34" charset="0"/>
              <a:buChar char="•"/>
            </a:pPr>
            <a:r>
              <a:rPr lang="en-US" b="1" dirty="0"/>
              <a:t>If time permits</a:t>
            </a:r>
            <a:r>
              <a:rPr lang="en-US" dirty="0"/>
              <a:t>, UBC’s nominees will have an opportunity to update their application before submission</a:t>
            </a:r>
          </a:p>
          <a:p>
            <a:endParaRPr lang="en-US" dirty="0"/>
          </a:p>
          <a:p>
            <a:r>
              <a:rPr lang="en-US" b="1" dirty="0"/>
              <a:t>April 2020</a:t>
            </a:r>
            <a:r>
              <a:rPr lang="en-US" dirty="0"/>
              <a:t>:</a:t>
            </a:r>
          </a:p>
          <a:p>
            <a:pPr marL="342900" indent="-342900">
              <a:buFont typeface="Arial" panose="020B0604020202020204" pitchFamily="34" charset="0"/>
              <a:buChar char="•"/>
            </a:pPr>
            <a:r>
              <a:rPr lang="en-US" dirty="0"/>
              <a:t>Anticipated notification of results of the Tri-Agency CGS-D competitions</a:t>
            </a:r>
          </a:p>
          <a:p>
            <a:endParaRPr lang="en-US" dirty="0"/>
          </a:p>
          <a:p>
            <a:r>
              <a:rPr lang="en-US" b="1" dirty="0"/>
              <a:t>June 2020</a:t>
            </a:r>
            <a:r>
              <a:rPr lang="en-US" dirty="0"/>
              <a:t>:</a:t>
            </a:r>
          </a:p>
          <a:p>
            <a:pPr marL="342900" indent="-342900">
              <a:buFont typeface="Arial" panose="020B0604020202020204" pitchFamily="34" charset="0"/>
              <a:buChar char="•"/>
            </a:pPr>
            <a:r>
              <a:rPr lang="en-US" dirty="0"/>
              <a:t>Anticipated notification of results of the UBC’s Affiliated Fellowship competitions</a:t>
            </a:r>
          </a:p>
          <a:p>
            <a:endParaRPr lang="en-US" dirty="0"/>
          </a:p>
          <a:p>
            <a:pPr marL="342900" indent="-342900">
              <a:buFont typeface="Arial" panose="020B0604020202020204" pitchFamily="34" charset="0"/>
              <a:buChar char="•"/>
            </a:pPr>
            <a:endParaRPr lang="en-US" b="1" dirty="0"/>
          </a:p>
        </p:txBody>
      </p:sp>
    </p:spTree>
    <p:extLst>
      <p:ext uri="{BB962C8B-B14F-4D97-AF65-F5344CB8AC3E}">
        <p14:creationId xmlns:p14="http://schemas.microsoft.com/office/powerpoint/2010/main" val="4124743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22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6834" y="1701801"/>
            <a:ext cx="7241117" cy="1411817"/>
          </a:xfrm>
        </p:spPr>
        <p:txBody>
          <a:bodyPr/>
          <a:lstStyle/>
          <a:p>
            <a:pPr>
              <a:buFont typeface="Arial" charset="0"/>
              <a:buNone/>
              <a:defRPr/>
            </a:pPr>
            <a:r>
              <a:rPr lang="en-US" dirty="0"/>
              <a:t>Vanier </a:t>
            </a:r>
            <a:r>
              <a:rPr lang="en-US" dirty="0" err="1"/>
              <a:t>cgs</a:t>
            </a:r>
            <a:r>
              <a:rPr lang="en-US" dirty="0"/>
              <a:t> competition</a:t>
            </a:r>
          </a:p>
        </p:txBody>
      </p:sp>
    </p:spTree>
    <p:extLst>
      <p:ext uri="{BB962C8B-B14F-4D97-AF65-F5344CB8AC3E}">
        <p14:creationId xmlns:p14="http://schemas.microsoft.com/office/powerpoint/2010/main" val="339493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Vanier </a:t>
            </a:r>
            <a:r>
              <a:rPr lang="en-US" dirty="0" err="1"/>
              <a:t>cgs</a:t>
            </a:r>
            <a:r>
              <a:rPr lang="en-US" dirty="0"/>
              <a:t> - program overview</a:t>
            </a:r>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US" b="1" dirty="0"/>
              <a:t>Value</a:t>
            </a:r>
            <a:r>
              <a:rPr lang="en-US" dirty="0"/>
              <a:t>: $50,000 per year</a:t>
            </a:r>
          </a:p>
          <a:p>
            <a:pPr marL="342900" indent="-342900">
              <a:buFont typeface="Arial" panose="020B0604020202020204" pitchFamily="34" charset="0"/>
              <a:buChar char="•"/>
            </a:pPr>
            <a:r>
              <a:rPr lang="en-US" b="1" dirty="0"/>
              <a:t>Duration</a:t>
            </a:r>
            <a:r>
              <a:rPr lang="en-US" dirty="0"/>
              <a:t>: 36 months</a:t>
            </a:r>
          </a:p>
          <a:p>
            <a:pPr marL="342900" indent="-342900">
              <a:buFont typeface="Arial" panose="020B0604020202020204" pitchFamily="34" charset="0"/>
              <a:buChar char="•"/>
            </a:pPr>
            <a:r>
              <a:rPr lang="en-US" b="1" dirty="0"/>
              <a:t>Tenure</a:t>
            </a:r>
            <a:r>
              <a:rPr lang="en-US" dirty="0"/>
              <a:t>: Applicants must be nominated by the institution at which they want to study</a:t>
            </a:r>
          </a:p>
          <a:p>
            <a:pPr marL="342900" indent="-342900">
              <a:buFont typeface="Arial" panose="020B0604020202020204" pitchFamily="34" charset="0"/>
              <a:buChar char="•"/>
            </a:pPr>
            <a:r>
              <a:rPr lang="en-US" b="1" dirty="0"/>
              <a:t>Eligibility criteria</a:t>
            </a:r>
            <a:r>
              <a:rPr lang="en-US" dirty="0"/>
              <a:t>: Vanier CGS =/= Tri-Agency CGS-D</a:t>
            </a:r>
          </a:p>
          <a:p>
            <a:pPr marL="342900" indent="-342900">
              <a:buFont typeface="Arial" panose="020B0604020202020204" pitchFamily="34" charset="0"/>
              <a:buChar char="•"/>
            </a:pPr>
            <a:r>
              <a:rPr lang="en-US" b="1" dirty="0"/>
              <a:t>Selection criteria</a:t>
            </a:r>
            <a:r>
              <a:rPr lang="en-US" dirty="0"/>
              <a:t>:</a:t>
            </a:r>
          </a:p>
          <a:p>
            <a:pPr marL="1062882" lvl="2" indent="-342900"/>
            <a:r>
              <a:rPr lang="en-US" dirty="0"/>
              <a:t>Academic excellence (33.3%)</a:t>
            </a:r>
          </a:p>
          <a:p>
            <a:pPr marL="1062882" lvl="2" indent="-342900"/>
            <a:r>
              <a:rPr lang="en-US" dirty="0"/>
              <a:t>Research potential (33.3%)</a:t>
            </a:r>
          </a:p>
          <a:p>
            <a:pPr marL="1062882" lvl="2" indent="-342900"/>
            <a:r>
              <a:rPr lang="en-US" dirty="0"/>
              <a:t>Leadership (potential and demonstrated ability) (33.3%)</a:t>
            </a:r>
          </a:p>
        </p:txBody>
      </p:sp>
    </p:spTree>
    <p:extLst>
      <p:ext uri="{BB962C8B-B14F-4D97-AF65-F5344CB8AC3E}">
        <p14:creationId xmlns:p14="http://schemas.microsoft.com/office/powerpoint/2010/main" val="418693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Vanier </a:t>
            </a:r>
            <a:r>
              <a:rPr lang="en-US" dirty="0" err="1"/>
              <a:t>cgs</a:t>
            </a:r>
            <a:r>
              <a:rPr lang="en-US" dirty="0"/>
              <a:t> - application and nomination procedures</a:t>
            </a:r>
          </a:p>
        </p:txBody>
      </p:sp>
      <p:pic>
        <p:nvPicPr>
          <p:cNvPr id="4" name="Picture 3"/>
          <p:cNvPicPr>
            <a:picLocks noChangeAspect="1"/>
          </p:cNvPicPr>
          <p:nvPr/>
        </p:nvPicPr>
        <p:blipFill>
          <a:blip r:embed="rId2"/>
          <a:stretch>
            <a:fillRect/>
          </a:stretch>
        </p:blipFill>
        <p:spPr>
          <a:xfrm>
            <a:off x="2209428" y="1631123"/>
            <a:ext cx="6966938" cy="2326134"/>
          </a:xfrm>
          <a:prstGeom prst="rect">
            <a:avLst/>
          </a:prstGeom>
        </p:spPr>
      </p:pic>
      <p:sp>
        <p:nvSpPr>
          <p:cNvPr id="3" name="Text Placeholder 2"/>
          <p:cNvSpPr>
            <a:spLocks noGrp="1"/>
          </p:cNvSpPr>
          <p:nvPr>
            <p:ph type="body" sz="quarter" idx="13"/>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t>Instructions to applicants</a:t>
            </a:r>
            <a:r>
              <a:rPr lang="en-US" dirty="0"/>
              <a:t>:</a:t>
            </a:r>
          </a:p>
          <a:p>
            <a:pPr marL="342900" indent="-342900">
              <a:buFont typeface="Arial" panose="020B0604020202020204" pitchFamily="34" charset="0"/>
              <a:buChar char="•"/>
            </a:pPr>
            <a:r>
              <a:rPr lang="en-US" dirty="0"/>
              <a:t>Remind their referees to submit their letter </a:t>
            </a:r>
            <a:r>
              <a:rPr lang="en-US" b="1" dirty="0"/>
              <a:t>at least two days</a:t>
            </a:r>
            <a:r>
              <a:rPr lang="en-US" dirty="0"/>
              <a:t> before the application deadline</a:t>
            </a:r>
          </a:p>
          <a:p>
            <a:pPr marL="342900" indent="-342900">
              <a:buFont typeface="Arial" panose="020B0604020202020204" pitchFamily="34" charset="0"/>
              <a:buChar char="•"/>
            </a:pPr>
            <a:r>
              <a:rPr lang="en-US" dirty="0"/>
              <a:t>Applicants will not be able to complete their application until all 4 letters have been successfully completed or uploaded</a:t>
            </a:r>
          </a:p>
        </p:txBody>
      </p:sp>
    </p:spTree>
    <p:extLst>
      <p:ext uri="{BB962C8B-B14F-4D97-AF65-F5344CB8AC3E}">
        <p14:creationId xmlns:p14="http://schemas.microsoft.com/office/powerpoint/2010/main" val="114939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Vanier </a:t>
            </a:r>
            <a:r>
              <a:rPr lang="en-US" dirty="0" err="1"/>
              <a:t>cgs</a:t>
            </a:r>
            <a:r>
              <a:rPr lang="en-US" dirty="0"/>
              <a:t> - application Package</a:t>
            </a:r>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US" dirty="0"/>
              <a:t>A </a:t>
            </a:r>
            <a:r>
              <a:rPr lang="en-US" dirty="0" err="1"/>
              <a:t>ResearchNet</a:t>
            </a:r>
            <a:r>
              <a:rPr lang="en-US" dirty="0"/>
              <a:t> application form (includes </a:t>
            </a:r>
            <a:r>
              <a:rPr lang="en-US" b="1" dirty="0"/>
              <a:t>two [academic] letters of reference</a:t>
            </a:r>
            <a:r>
              <a:rPr lang="en-US" dirty="0"/>
              <a:t>)</a:t>
            </a:r>
          </a:p>
          <a:p>
            <a:pPr marL="342900" indent="-342900">
              <a:buFont typeface="Arial" panose="020B0604020202020204" pitchFamily="34" charset="0"/>
              <a:buChar char="•"/>
            </a:pPr>
            <a:r>
              <a:rPr lang="en-US" dirty="0"/>
              <a:t>A Canadian Common CV (CCV) - use the Vanier-Banting Academic template</a:t>
            </a:r>
          </a:p>
          <a:p>
            <a:pPr marL="342900" indent="-342900">
              <a:buFont typeface="Arial" panose="020B0604020202020204" pitchFamily="34" charset="0"/>
              <a:buChar char="•"/>
            </a:pPr>
            <a:r>
              <a:rPr lang="en-US" dirty="0"/>
              <a:t>Research Contributions (max 1 page)</a:t>
            </a:r>
          </a:p>
          <a:p>
            <a:pPr marL="342900" indent="-342900">
              <a:buFont typeface="Arial" panose="020B0604020202020204" pitchFamily="34" charset="0"/>
              <a:buChar char="•"/>
            </a:pPr>
            <a:r>
              <a:rPr lang="en-US" dirty="0"/>
              <a:t>Personal Leadership Statement (max 2 pages)</a:t>
            </a:r>
          </a:p>
          <a:p>
            <a:pPr marL="342900" indent="-342900">
              <a:buFont typeface="Arial" panose="020B0604020202020204" pitchFamily="34" charset="0"/>
              <a:buChar char="•"/>
            </a:pPr>
            <a:r>
              <a:rPr lang="en-US" b="1" dirty="0"/>
              <a:t>Two leadership letters of reference</a:t>
            </a:r>
            <a:r>
              <a:rPr lang="en-US" dirty="0"/>
              <a:t> (max 2 pages)</a:t>
            </a:r>
          </a:p>
          <a:p>
            <a:pPr marL="342900" indent="-342900">
              <a:buFont typeface="Arial" panose="020B0604020202020204" pitchFamily="34" charset="0"/>
              <a:buChar char="•"/>
            </a:pPr>
            <a:r>
              <a:rPr lang="en-US" dirty="0"/>
              <a:t>Research Proposal (max 2 pages)</a:t>
            </a:r>
          </a:p>
          <a:p>
            <a:pPr marL="342900" indent="-342900">
              <a:buFont typeface="Arial" panose="020B0604020202020204" pitchFamily="34" charset="0"/>
              <a:buChar char="•"/>
            </a:pPr>
            <a:r>
              <a:rPr lang="en-US" dirty="0"/>
              <a:t>Project References (max 5 pages)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Two [academic] letters of reference</a:t>
            </a:r>
            <a:r>
              <a:rPr lang="en-US" dirty="0"/>
              <a:t>: to be completed by referee via </a:t>
            </a:r>
            <a:r>
              <a:rPr lang="en-US" dirty="0" err="1"/>
              <a:t>ResearchNet</a:t>
            </a:r>
            <a:endParaRPr lang="en-US" dirty="0"/>
          </a:p>
          <a:p>
            <a:pPr marL="342900" indent="-342900">
              <a:buFont typeface="Arial" panose="020B0604020202020204" pitchFamily="34" charset="0"/>
              <a:buChar char="•"/>
            </a:pPr>
            <a:r>
              <a:rPr lang="en-US" b="1" dirty="0"/>
              <a:t>Two leadership letters of reference</a:t>
            </a:r>
            <a:r>
              <a:rPr lang="en-US" dirty="0"/>
              <a:t>: on institutional letterhead and must contain a signature</a:t>
            </a:r>
          </a:p>
          <a:p>
            <a:pPr marL="1062882" lvl="2" indent="-342900"/>
            <a:r>
              <a:rPr lang="en-US" dirty="0"/>
              <a:t>To be provided to applicant as PDF document</a:t>
            </a:r>
          </a:p>
          <a:p>
            <a:pPr marL="1062882" lvl="2" indent="-342900"/>
            <a:r>
              <a:rPr lang="en-US" dirty="0"/>
              <a:t>To be uploaded by applicant to </a:t>
            </a:r>
            <a:r>
              <a:rPr lang="en-US" dirty="0" err="1"/>
              <a:t>ResearchNet</a:t>
            </a:r>
            <a:r>
              <a:rPr lang="en-US" dirty="0"/>
              <a:t> </a:t>
            </a:r>
          </a:p>
        </p:txBody>
      </p:sp>
    </p:spTree>
    <p:extLst>
      <p:ext uri="{BB962C8B-B14F-4D97-AF65-F5344CB8AC3E}">
        <p14:creationId xmlns:p14="http://schemas.microsoft.com/office/powerpoint/2010/main" val="152589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Vanier </a:t>
            </a:r>
            <a:r>
              <a:rPr lang="en-US" dirty="0" err="1"/>
              <a:t>cgs</a:t>
            </a:r>
            <a:r>
              <a:rPr lang="en-US" dirty="0"/>
              <a:t> - graduate program review</a:t>
            </a:r>
          </a:p>
        </p:txBody>
      </p:sp>
      <p:sp>
        <p:nvSpPr>
          <p:cNvPr id="3" name="Text Placeholder 2"/>
          <p:cNvSpPr>
            <a:spLocks noGrp="1"/>
          </p:cNvSpPr>
          <p:nvPr>
            <p:ph type="body" sz="quarter" idx="13"/>
          </p:nvPr>
        </p:nvSpPr>
        <p:spPr/>
        <p:txBody>
          <a:bodyPr>
            <a:normAutofit/>
          </a:bodyPr>
          <a:lstStyle/>
          <a:p>
            <a:r>
              <a:rPr lang="en-US" b="1" dirty="0"/>
              <a:t>Now</a:t>
            </a:r>
            <a:r>
              <a:rPr lang="en-US" dirty="0"/>
              <a:t>:  Assemble your internal review committee (Who will write the nomination letter?)</a:t>
            </a:r>
          </a:p>
          <a:p>
            <a:r>
              <a:rPr lang="en-US" b="1" dirty="0"/>
              <a:t>By Sep 9</a:t>
            </a:r>
            <a:r>
              <a:rPr lang="en-US" b="1" baseline="30000" dirty="0"/>
              <a:t>th</a:t>
            </a:r>
            <a:r>
              <a:rPr lang="en-US" dirty="0"/>
              <a:t>:  Application materials and resources (include quotas) will be available</a:t>
            </a:r>
          </a:p>
          <a:p>
            <a:r>
              <a:rPr lang="en-US" b="1" dirty="0"/>
              <a:t>By Sep 24</a:t>
            </a:r>
            <a:r>
              <a:rPr lang="en-US" b="1" baseline="30000" dirty="0"/>
              <a:t>th</a:t>
            </a:r>
            <a:r>
              <a:rPr lang="en-US" dirty="0"/>
              <a:t>:</a:t>
            </a:r>
          </a:p>
          <a:p>
            <a:pPr marL="342900" indent="-342900">
              <a:buFont typeface="Arial" panose="020B0604020202020204" pitchFamily="34" charset="0"/>
              <a:buChar char="•"/>
            </a:pPr>
            <a:r>
              <a:rPr lang="en-US" dirty="0"/>
              <a:t>Review application files for eligibility: </a:t>
            </a:r>
            <a:r>
              <a:rPr lang="en-US" b="1" dirty="0"/>
              <a:t>months of studies</a:t>
            </a:r>
            <a:r>
              <a:rPr lang="en-US" dirty="0"/>
              <a:t> (Vanier CGS =/= Tri-Agency CGS-D)</a:t>
            </a:r>
          </a:p>
          <a:p>
            <a:pPr marL="342900" indent="-342900">
              <a:buFont typeface="Arial" panose="020B0604020202020204" pitchFamily="34" charset="0"/>
              <a:buChar char="•"/>
            </a:pPr>
            <a:r>
              <a:rPr lang="en-US" dirty="0"/>
              <a:t>If applicable, prepare a cover memo listing your nominees in rank order</a:t>
            </a:r>
          </a:p>
          <a:p>
            <a:pPr marL="342900" indent="-342900">
              <a:buFont typeface="Arial" panose="020B0604020202020204" pitchFamily="34" charset="0"/>
              <a:buChar char="•"/>
            </a:pPr>
            <a:r>
              <a:rPr lang="en-US" dirty="0"/>
              <a:t>For each nominee, submit the following via Workspace to G+PS: </a:t>
            </a:r>
          </a:p>
          <a:p>
            <a:pPr marL="1062882" lvl="2" indent="-342900"/>
            <a:r>
              <a:rPr lang="en-US" dirty="0"/>
              <a:t>Nomination letter</a:t>
            </a:r>
          </a:p>
          <a:p>
            <a:pPr marL="1542870" lvl="3" indent="-342900"/>
            <a:r>
              <a:rPr lang="en-US" dirty="0"/>
              <a:t>Research training environment</a:t>
            </a:r>
          </a:p>
          <a:p>
            <a:pPr marL="1542870" lvl="3" indent="-342900"/>
            <a:r>
              <a:rPr lang="en-US" dirty="0"/>
              <a:t>Rationale for recruiting the candidate</a:t>
            </a:r>
          </a:p>
          <a:p>
            <a:pPr marL="1542870" lvl="3" indent="-342900"/>
            <a:r>
              <a:rPr lang="en-US" dirty="0"/>
              <a:t>Equity, Diversity and Inclusion</a:t>
            </a:r>
          </a:p>
          <a:p>
            <a:pPr marL="1062882" lvl="2" indent="-342900"/>
            <a:r>
              <a:rPr lang="en-US" dirty="0"/>
              <a:t>Scanned copies of up-to-date, official transcripts for all post-secondary studies (including one copy of transcript legend/key per institution) as a single PDF</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8067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Vanier </a:t>
            </a:r>
            <a:r>
              <a:rPr lang="en-US" dirty="0" err="1"/>
              <a:t>cgs</a:t>
            </a:r>
            <a:r>
              <a:rPr lang="en-US" dirty="0"/>
              <a:t> - application revisions</a:t>
            </a:r>
          </a:p>
        </p:txBody>
      </p:sp>
      <p:sp>
        <p:nvSpPr>
          <p:cNvPr id="3" name="Text Placeholder 2"/>
          <p:cNvSpPr>
            <a:spLocks noGrp="1"/>
          </p:cNvSpPr>
          <p:nvPr>
            <p:ph type="body" sz="quarter" idx="13"/>
          </p:nvPr>
        </p:nvSpPr>
        <p:spPr/>
        <p:txBody>
          <a:bodyPr>
            <a:normAutofit/>
          </a:bodyPr>
          <a:lstStyle/>
          <a:p>
            <a:r>
              <a:rPr lang="en-US" dirty="0"/>
              <a:t>Grad program (internal review committee) may have suggestions for their nominees on improving their application materials. Is it possible for a student to revise/update their application before grad program submits their application to university-level adjudication (i.e., the Sep 24 deadline)?</a:t>
            </a:r>
          </a:p>
          <a:p>
            <a:pPr marL="342900" indent="-342900">
              <a:buFont typeface="Arial" panose="020B0604020202020204" pitchFamily="34" charset="0"/>
              <a:buChar char="•"/>
            </a:pPr>
            <a:r>
              <a:rPr lang="en-US" dirty="0"/>
              <a:t>Yes, </a:t>
            </a:r>
            <a:r>
              <a:rPr lang="en-US" b="1" dirty="0"/>
              <a:t>if necessary</a:t>
            </a:r>
            <a:endParaRPr lang="en-US" dirty="0"/>
          </a:p>
          <a:p>
            <a:endParaRPr lang="en-US" dirty="0"/>
          </a:p>
          <a:p>
            <a:r>
              <a:rPr lang="en-US" b="1" dirty="0"/>
              <a:t>Instructions to grad program staff</a:t>
            </a:r>
            <a:r>
              <a:rPr lang="en-US" dirty="0"/>
              <a:t>:</a:t>
            </a:r>
          </a:p>
          <a:p>
            <a:pPr marL="342900" indent="-342900">
              <a:buFont typeface="Arial" panose="020B0604020202020204" pitchFamily="34" charset="0"/>
              <a:buChar char="•"/>
            </a:pPr>
            <a:r>
              <a:rPr lang="en-US" dirty="0"/>
              <a:t>Communicate the changes required to your student(s)</a:t>
            </a:r>
          </a:p>
          <a:p>
            <a:pPr marL="342900" indent="-342900">
              <a:buFont typeface="Arial" panose="020B0604020202020204" pitchFamily="34" charset="0"/>
              <a:buChar char="•"/>
            </a:pPr>
            <a:r>
              <a:rPr lang="en-US" dirty="0"/>
              <a:t>Email the name of your student(s) to </a:t>
            </a:r>
            <a:r>
              <a:rPr lang="en-US" dirty="0">
                <a:hlinkClick r:id="rId2"/>
              </a:rPr>
              <a:t>junnie.cheung@ubc.ca</a:t>
            </a:r>
            <a:r>
              <a:rPr lang="en-US" dirty="0"/>
              <a:t> (request must comes from grad program, not the student)</a:t>
            </a:r>
          </a:p>
          <a:p>
            <a:pPr marL="1062882" lvl="2" indent="-342900"/>
            <a:r>
              <a:rPr lang="en-US" dirty="0"/>
              <a:t>Note: G+PS will return the application via </a:t>
            </a:r>
            <a:r>
              <a:rPr lang="en-US" dirty="0" err="1"/>
              <a:t>ResearchNet</a:t>
            </a:r>
            <a:r>
              <a:rPr lang="en-US" dirty="0"/>
              <a:t> to the student</a:t>
            </a:r>
          </a:p>
          <a:p>
            <a:pPr marL="342900" indent="-342900">
              <a:buFont typeface="Arial" panose="020B0604020202020204" pitchFamily="34" charset="0"/>
              <a:buChar char="•"/>
            </a:pPr>
            <a:r>
              <a:rPr lang="en-US" dirty="0"/>
              <a:t>The student will have up to 48 hours to make revisions before Sep 24</a:t>
            </a:r>
          </a:p>
        </p:txBody>
      </p:sp>
    </p:spTree>
    <p:extLst>
      <p:ext uri="{BB962C8B-B14F-4D97-AF65-F5344CB8AC3E}">
        <p14:creationId xmlns:p14="http://schemas.microsoft.com/office/powerpoint/2010/main" val="387045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2119</Words>
  <Application>Microsoft Office PowerPoint</Application>
  <PresentationFormat>Widescreen</PresentationFormat>
  <Paragraphs>330</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ＭＳ Ｐゴシック</vt:lpstr>
      <vt:lpstr>Arial</vt:lpstr>
      <vt:lpstr>Calibri</vt:lpstr>
      <vt:lpstr>Calibri Light</vt:lpstr>
      <vt:lpstr>Whitney Book</vt:lpstr>
      <vt:lpstr>WhitneyHTF-Bold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Cheung, Junnie</dc:creator>
  <cp:lastModifiedBy>Cheung, Junnie</cp:lastModifiedBy>
  <cp:revision>152</cp:revision>
  <cp:lastPrinted>2019-08-28T15:47:28Z</cp:lastPrinted>
  <dcterms:created xsi:type="dcterms:W3CDTF">2019-08-26T21:41:39Z</dcterms:created>
  <dcterms:modified xsi:type="dcterms:W3CDTF">2019-09-05T15:01:34Z</dcterms:modified>
</cp:coreProperties>
</file>