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386" r:id="rId2"/>
    <p:sldId id="350" r:id="rId3"/>
    <p:sldId id="352" r:id="rId4"/>
    <p:sldId id="376" r:id="rId5"/>
    <p:sldId id="373" r:id="rId6"/>
    <p:sldId id="361" r:id="rId7"/>
    <p:sldId id="363" r:id="rId8"/>
    <p:sldId id="394" r:id="rId9"/>
    <p:sldId id="378" r:id="rId10"/>
    <p:sldId id="374" r:id="rId11"/>
    <p:sldId id="393" r:id="rId12"/>
    <p:sldId id="364" r:id="rId13"/>
    <p:sldId id="365" r:id="rId14"/>
    <p:sldId id="366" r:id="rId15"/>
    <p:sldId id="367" r:id="rId16"/>
    <p:sldId id="368" r:id="rId17"/>
    <p:sldId id="362" r:id="rId18"/>
    <p:sldId id="375" r:id="rId19"/>
    <p:sldId id="389" r:id="rId20"/>
    <p:sldId id="377" r:id="rId21"/>
    <p:sldId id="379" r:id="rId22"/>
    <p:sldId id="380" r:id="rId23"/>
    <p:sldId id="390" r:id="rId24"/>
    <p:sldId id="381" r:id="rId25"/>
    <p:sldId id="388" r:id="rId26"/>
    <p:sldId id="382" r:id="rId27"/>
    <p:sldId id="383" r:id="rId28"/>
    <p:sldId id="391" r:id="rId29"/>
    <p:sldId id="392" r:id="rId30"/>
  </p:sldIdLst>
  <p:sldSz cx="9144000" cy="6858000" type="screen4x3"/>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userDrawn="1">
          <p15:clr>
            <a:srgbClr val="A4A3A4"/>
          </p15:clr>
        </p15:guide>
        <p15:guide id="2" pos="30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ndy Robins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444"/>
    <a:srgbClr val="996633"/>
    <a:srgbClr val="804000"/>
    <a:srgbClr val="80FF00"/>
    <a:srgbClr val="66CCFF"/>
    <a:srgbClr val="FF6666"/>
    <a:srgbClr val="00FF80"/>
    <a:srgbClr val="66FFFF"/>
    <a:srgbClr val="EDEDED"/>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4" autoAdjust="0"/>
    <p:restoredTop sz="87558" autoAdjust="0"/>
  </p:normalViewPr>
  <p:slideViewPr>
    <p:cSldViewPr snapToGrid="0" snapToObjects="1">
      <p:cViewPr varScale="1">
        <p:scale>
          <a:sx n="101" d="100"/>
          <a:sy n="101" d="100"/>
        </p:scale>
        <p:origin x="1890"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02" d="100"/>
          <a:sy n="102" d="100"/>
        </p:scale>
        <p:origin x="-1050" y="-96"/>
      </p:cViewPr>
      <p:guideLst>
        <p:guide orient="horz" pos="2304"/>
        <p:guide pos="30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56" tIns="48328" rIns="96656" bIns="48328" rtlCol="0"/>
          <a:lstStyle>
            <a:lvl1pPr algn="r">
              <a:defRPr sz="1200"/>
            </a:lvl1pPr>
          </a:lstStyle>
          <a:p>
            <a:fld id="{9B861160-58B8-0C43-A3A7-15D0ED35C430}" type="datetimeFigureOut">
              <a:rPr lang="en-US" smtClean="0"/>
              <a:pPr/>
              <a:t>12/12/2019</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56" tIns="48328" rIns="96656" bIns="48328" rtlCol="0" anchor="b"/>
          <a:lstStyle>
            <a:lvl1pPr algn="r">
              <a:defRPr sz="1200"/>
            </a:lvl1pPr>
          </a:lstStyle>
          <a:p>
            <a:fld id="{07C653EA-C308-1947-80C6-24B5162BF30B}" type="slidenum">
              <a:rPr lang="en-US" smtClean="0"/>
              <a:pPr/>
              <a:t>‹#›</a:t>
            </a:fld>
            <a:endParaRPr lang="en-US"/>
          </a:p>
        </p:txBody>
      </p:sp>
    </p:spTree>
    <p:extLst>
      <p:ext uri="{BB962C8B-B14F-4D97-AF65-F5344CB8AC3E}">
        <p14:creationId xmlns:p14="http://schemas.microsoft.com/office/powerpoint/2010/main" val="7525048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56" tIns="48328" rIns="96656" bIns="48328" rtlCol="0"/>
          <a:lstStyle>
            <a:lvl1pPr algn="r">
              <a:defRPr sz="1200"/>
            </a:lvl1pPr>
          </a:lstStyle>
          <a:p>
            <a:fld id="{05121D38-975B-5F45-B1AF-7246789F821E}" type="datetimeFigureOut">
              <a:rPr lang="en-US" smtClean="0"/>
              <a:pPr/>
              <a:t>12/12/2019</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56" tIns="48328" rIns="96656" bIns="483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56" tIns="48328" rIns="96656" bIns="48328" rtlCol="0" anchor="b"/>
          <a:lstStyle>
            <a:lvl1pPr algn="r">
              <a:defRPr sz="1200"/>
            </a:lvl1pPr>
          </a:lstStyle>
          <a:p>
            <a:fld id="{DF63D1D2-2473-B04C-9C43-39C73E5C44E4}" type="slidenum">
              <a:rPr lang="en-US" smtClean="0"/>
              <a:pPr/>
              <a:t>‹#›</a:t>
            </a:fld>
            <a:endParaRPr lang="en-US"/>
          </a:p>
        </p:txBody>
      </p:sp>
    </p:spTree>
    <p:extLst>
      <p:ext uri="{BB962C8B-B14F-4D97-AF65-F5344CB8AC3E}">
        <p14:creationId xmlns:p14="http://schemas.microsoft.com/office/powerpoint/2010/main" val="695526658"/>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3426009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33991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74496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44871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39417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2228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0407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0757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9479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1228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2990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171143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94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dirty="0"/>
          </a:p>
        </p:txBody>
      </p:sp>
    </p:spTree>
    <p:extLst>
      <p:ext uri="{BB962C8B-B14F-4D97-AF65-F5344CB8AC3E}">
        <p14:creationId xmlns:p14="http://schemas.microsoft.com/office/powerpoint/2010/main" val="1681612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90223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47694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392292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330532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8334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489092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0165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4206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169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33139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5909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87347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38524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0638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637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6245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85943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380240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8"/>
          <p:cNvSpPr>
            <a:spLocks noGrp="1"/>
          </p:cNvSpPr>
          <p:nvPr>
            <p:ph type="body" sz="quarter" idx="11"/>
          </p:nvPr>
        </p:nvSpPr>
        <p:spPr>
          <a:xfrm>
            <a:off x="365586" y="1131889"/>
            <a:ext cx="6726693" cy="2023843"/>
          </a:xfrm>
          <a:prstGeom prst="rect">
            <a:avLst/>
          </a:prstGeom>
        </p:spPr>
        <p:txBody>
          <a:bodyPr vert="horz" lIns="0" tIns="0" rIns="0" bIns="0" anchor="t" anchorCtr="0"/>
          <a:lstStyle>
            <a:lvl1pPr marL="0" indent="0">
              <a:lnSpc>
                <a:spcPts val="3800"/>
              </a:lnSpc>
              <a:spcBef>
                <a:spcPts val="0"/>
              </a:spcBef>
              <a:buNone/>
              <a:defRPr sz="3500" b="1" i="0" kern="0" cap="all" spc="30" baseline="0">
                <a:solidFill>
                  <a:schemeClr val="bg1"/>
                </a:solidFill>
                <a:latin typeface="Arial"/>
                <a:cs typeface="Arial"/>
              </a:defRPr>
            </a:lvl1pPr>
          </a:lstStyle>
          <a:p>
            <a:pPr lvl="0"/>
            <a:r>
              <a:rPr lang="en-CA" dirty="0" smtClean="0"/>
              <a:t>Click to edit Master text styles</a:t>
            </a:r>
          </a:p>
        </p:txBody>
      </p:sp>
      <p:sp>
        <p:nvSpPr>
          <p:cNvPr id="10" name="Text Placeholder 14"/>
          <p:cNvSpPr>
            <a:spLocks noGrp="1"/>
          </p:cNvSpPr>
          <p:nvPr>
            <p:ph type="body" sz="quarter" idx="12"/>
          </p:nvPr>
        </p:nvSpPr>
        <p:spPr>
          <a:xfrm>
            <a:off x="365760" y="3003798"/>
            <a:ext cx="6726519" cy="321394"/>
          </a:xfrm>
          <a:prstGeom prst="rect">
            <a:avLst/>
          </a:prstGeom>
        </p:spPr>
        <p:txBody>
          <a:bodyPr vert="horz" lIns="0" tIns="0" rIns="0" bIns="0"/>
          <a:lstStyle>
            <a:lvl1pPr marL="0" indent="0">
              <a:buNone/>
              <a:defRPr sz="17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smtClean="0"/>
              <a:t>Click to edit Master text styles</a:t>
            </a:r>
          </a:p>
        </p:txBody>
      </p:sp>
      <p:sp>
        <p:nvSpPr>
          <p:cNvPr id="11" name="Text Placeholder 14"/>
          <p:cNvSpPr>
            <a:spLocks noGrp="1"/>
          </p:cNvSpPr>
          <p:nvPr>
            <p:ph type="body" sz="quarter" idx="13"/>
          </p:nvPr>
        </p:nvSpPr>
        <p:spPr>
          <a:xfrm>
            <a:off x="365760" y="3507854"/>
            <a:ext cx="6726519" cy="321394"/>
          </a:xfrm>
          <a:prstGeom prst="rect">
            <a:avLst/>
          </a:prstGeom>
        </p:spPr>
        <p:txBody>
          <a:bodyPr vert="horz" lIns="0" tIns="0" rIns="0" bIns="0"/>
          <a:lstStyle>
            <a:lvl1pPr marL="0" indent="0">
              <a:buNone/>
              <a:defRPr sz="900" b="0" i="0" kern="0" cap="all" spc="150" normalizeH="0" baseline="0">
                <a:solidFill>
                  <a:srgbClr val="FFFFFF"/>
                </a:solidFill>
                <a:latin typeface="Arial Black"/>
                <a:cs typeface="Arial Black"/>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smtClean="0"/>
              <a:t>Click to edit Master text styles</a:t>
            </a:r>
          </a:p>
        </p:txBody>
      </p:sp>
    </p:spTree>
    <p:extLst>
      <p:ext uri="{BB962C8B-B14F-4D97-AF65-F5344CB8AC3E}">
        <p14:creationId xmlns:p14="http://schemas.microsoft.com/office/powerpoint/2010/main" val="144818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304823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304254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259904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146419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45522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43280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134761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1A151-98D2-FB44-992C-7BC12F90AA0D}" type="slidenum">
              <a:rPr lang="en-US" smtClean="0"/>
              <a:pPr/>
              <a:t>‹#›</a:t>
            </a:fld>
            <a:endParaRPr lang="en-US"/>
          </a:p>
        </p:txBody>
      </p:sp>
    </p:spTree>
    <p:extLst>
      <p:ext uri="{BB962C8B-B14F-4D97-AF65-F5344CB8AC3E}">
        <p14:creationId xmlns:p14="http://schemas.microsoft.com/office/powerpoint/2010/main" val="220163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1A151-98D2-FB44-992C-7BC12F90AA0D}" type="slidenum">
              <a:rPr lang="en-US" smtClean="0"/>
              <a:pPr/>
              <a:t>‹#›</a:t>
            </a:fld>
            <a:endParaRPr lang="en-US"/>
          </a:p>
        </p:txBody>
      </p:sp>
    </p:spTree>
    <p:extLst>
      <p:ext uri="{BB962C8B-B14F-4D97-AF65-F5344CB8AC3E}">
        <p14:creationId xmlns:p14="http://schemas.microsoft.com/office/powerpoint/2010/main" val="3321300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6387" name="Text Placeholder 3"/>
          <p:cNvSpPr>
            <a:spLocks noGrp="1"/>
          </p:cNvSpPr>
          <p:nvPr>
            <p:ph type="body" sz="quarter" idx="11"/>
          </p:nvPr>
        </p:nvSpPr>
        <p:spPr bwMode="auto">
          <a:xfrm>
            <a:off x="365125" y="1287881"/>
            <a:ext cx="5430838" cy="1824037"/>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 typeface="Arial" charset="0"/>
              <a:buNone/>
              <a:defRPr/>
            </a:pPr>
            <a:r>
              <a:rPr lang="en-US" spc="100" dirty="0" smtClean="0"/>
              <a:t>2020 Friedman award for scholars in health</a:t>
            </a:r>
            <a:endParaRPr lang="en-US" spc="100" dirty="0"/>
          </a:p>
        </p:txBody>
      </p:sp>
      <p:sp>
        <p:nvSpPr>
          <p:cNvPr id="16386" name="Text Placeholder 2"/>
          <p:cNvSpPr>
            <a:spLocks noGrp="1"/>
          </p:cNvSpPr>
          <p:nvPr>
            <p:ph type="body" sz="quarter" idx="12"/>
          </p:nvPr>
        </p:nvSpPr>
        <p:spPr bwMode="auto">
          <a:xfrm>
            <a:off x="365125" y="3003550"/>
            <a:ext cx="5430838" cy="322263"/>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a:buFont typeface="Arial" charset="0"/>
              <a:buNone/>
              <a:defRPr/>
            </a:pPr>
            <a:r>
              <a:rPr lang="en-US" dirty="0" smtClean="0">
                <a:latin typeface="Arial" charset="0"/>
                <a:ea typeface="ＭＳ Ｐゴシック" charset="0"/>
              </a:rPr>
              <a:t>Info session for applicants</a:t>
            </a:r>
            <a:endParaRPr lang="en-US" dirty="0"/>
          </a:p>
        </p:txBody>
      </p:sp>
      <p:sp>
        <p:nvSpPr>
          <p:cNvPr id="2" name="Text Placeholder 1"/>
          <p:cNvSpPr>
            <a:spLocks noGrp="1"/>
          </p:cNvSpPr>
          <p:nvPr>
            <p:ph type="body" sz="quarter" idx="13"/>
          </p:nvPr>
        </p:nvSpPr>
        <p:spPr>
          <a:xfrm>
            <a:off x="365125" y="3508375"/>
            <a:ext cx="5430838" cy="320675"/>
          </a:xfrm>
        </p:spPr>
        <p:txBody>
          <a:bodyPr/>
          <a:lstStyle/>
          <a:p>
            <a:pPr>
              <a:buFont typeface="Arial" charset="0"/>
              <a:buNone/>
              <a:defRPr/>
            </a:pPr>
            <a:r>
              <a:rPr lang="en-US" dirty="0" smtClean="0"/>
              <a:t>Natalie Thorson, graduate awards coordinator</a:t>
            </a:r>
          </a:p>
        </p:txBody>
      </p:sp>
    </p:spTree>
    <p:extLst>
      <p:ext uri="{BB962C8B-B14F-4D97-AF65-F5344CB8AC3E}">
        <p14:creationId xmlns:p14="http://schemas.microsoft.com/office/powerpoint/2010/main" val="361922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Key </a:t>
            </a:r>
            <a:r>
              <a:rPr lang="en-US" dirty="0">
                <a:solidFill>
                  <a:schemeClr val="accent1">
                    <a:lumMod val="75000"/>
                  </a:schemeClr>
                </a:solidFill>
              </a:rPr>
              <a:t>D</a:t>
            </a:r>
            <a:r>
              <a:rPr lang="en-US" dirty="0" smtClean="0">
                <a:solidFill>
                  <a:schemeClr val="accent1">
                    <a:lumMod val="75000"/>
                  </a:schemeClr>
                </a:solidFill>
              </a:rPr>
              <a:t>etails</a:t>
            </a:r>
            <a:endParaRPr lang="en-US"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46826020"/>
              </p:ext>
            </p:extLst>
          </p:nvPr>
        </p:nvGraphicFramePr>
        <p:xfrm>
          <a:off x="833120" y="1635442"/>
          <a:ext cx="7366000" cy="3127058"/>
        </p:xfrm>
        <a:graphic>
          <a:graphicData uri="http://schemas.openxmlformats.org/drawingml/2006/table">
            <a:tbl>
              <a:tblPr firstRow="1" bandRow="1">
                <a:tableStyleId>{793D81CF-94F2-401A-BA57-92F5A7B2D0C5}</a:tableStyleId>
              </a:tblPr>
              <a:tblGrid>
                <a:gridCol w="3683000">
                  <a:extLst>
                    <a:ext uri="{9D8B030D-6E8A-4147-A177-3AD203B41FA5}">
                      <a16:colId xmlns:a16="http://schemas.microsoft.com/office/drawing/2014/main" val="2257237358"/>
                    </a:ext>
                  </a:extLst>
                </a:gridCol>
                <a:gridCol w="3683000">
                  <a:extLst>
                    <a:ext uri="{9D8B030D-6E8A-4147-A177-3AD203B41FA5}">
                      <a16:colId xmlns:a16="http://schemas.microsoft.com/office/drawing/2014/main" val="3493656395"/>
                    </a:ext>
                  </a:extLst>
                </a:gridCol>
              </a:tblGrid>
              <a:tr h="1911344">
                <a:tc>
                  <a:txBody>
                    <a:bodyPr/>
                    <a:lstStyle/>
                    <a:p>
                      <a:r>
                        <a:rPr lang="en-US" sz="2400" dirty="0" smtClean="0">
                          <a:solidFill>
                            <a:schemeClr val="tx1"/>
                          </a:solidFill>
                        </a:rPr>
                        <a:t>Value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Up to $50,000 each will be awarded for six or more months of study. The amount of the award will be at the discretion of the adjudication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4431230"/>
                  </a:ext>
                </a:extLst>
              </a:tr>
              <a:tr h="607857">
                <a:tc>
                  <a:txBody>
                    <a:bodyPr/>
                    <a:lstStyle/>
                    <a:p>
                      <a:r>
                        <a:rPr lang="en-US" sz="2400" b="1" dirty="0" smtClean="0">
                          <a:solidFill>
                            <a:schemeClr val="tx1"/>
                          </a:solidFill>
                        </a:rPr>
                        <a:t>Duration</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Six or more months of study</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3735941"/>
                  </a:ext>
                </a:extLst>
              </a:tr>
              <a:tr h="607857">
                <a:tc>
                  <a:txBody>
                    <a:bodyPr/>
                    <a:lstStyle/>
                    <a:p>
                      <a:r>
                        <a:rPr lang="en-US" sz="2400" b="1" dirty="0" smtClean="0">
                          <a:solidFill>
                            <a:schemeClr val="tx1"/>
                          </a:solidFill>
                        </a:rPr>
                        <a:t>Application</a:t>
                      </a:r>
                      <a:r>
                        <a:rPr lang="en-US" sz="2400" b="1" baseline="0" dirty="0" smtClean="0">
                          <a:solidFill>
                            <a:schemeClr val="tx1"/>
                          </a:solidFill>
                        </a:rPr>
                        <a:t> Deadline</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solidFill>
                            <a:schemeClr val="tx1"/>
                          </a:solidFill>
                        </a:rPr>
                        <a:t>March 13, 2020 at 3:59pm PST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6833056"/>
                  </a:ext>
                </a:extLst>
              </a:tr>
            </a:tbl>
          </a:graphicData>
        </a:graphic>
      </p:graphicFrame>
    </p:spTree>
    <p:extLst>
      <p:ext uri="{BB962C8B-B14F-4D97-AF65-F5344CB8AC3E}">
        <p14:creationId xmlns:p14="http://schemas.microsoft.com/office/powerpoint/2010/main" val="1820236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Eligibility - Applicant</a:t>
            </a:r>
            <a:endParaRPr lang="en-US" dirty="0">
              <a:solidFill>
                <a:schemeClr val="accent1">
                  <a:lumMod val="75000"/>
                </a:schemeClr>
              </a:solidFill>
            </a:endParaRPr>
          </a:p>
        </p:txBody>
      </p:sp>
      <p:sp>
        <p:nvSpPr>
          <p:cNvPr id="3" name="Content Placeholder 2"/>
          <p:cNvSpPr>
            <a:spLocks noGrp="1"/>
          </p:cNvSpPr>
          <p:nvPr>
            <p:ph idx="1"/>
          </p:nvPr>
        </p:nvSpPr>
        <p:spPr/>
        <p:txBody>
          <a:bodyPr>
            <a:noAutofit/>
          </a:bodyPr>
          <a:lstStyle/>
          <a:p>
            <a:r>
              <a:rPr lang="en-US" sz="2400" dirty="0"/>
              <a:t>Canadians, permanent residents and international students are </a:t>
            </a:r>
            <a:r>
              <a:rPr lang="en-US" sz="2400" dirty="0" smtClean="0"/>
              <a:t>eligible</a:t>
            </a:r>
            <a:endParaRPr lang="en-US" sz="2400" dirty="0"/>
          </a:p>
          <a:p>
            <a:r>
              <a:rPr lang="en-US" sz="2400" dirty="0"/>
              <a:t>Open to Masters and Doctoral students, </a:t>
            </a:r>
            <a:r>
              <a:rPr lang="en-US" sz="2400" dirty="0" smtClean="0"/>
              <a:t>Medical Residents</a:t>
            </a:r>
            <a:endParaRPr lang="en-US" sz="2400" dirty="0"/>
          </a:p>
          <a:p>
            <a:r>
              <a:rPr lang="en-US" sz="2400" dirty="0"/>
              <a:t>Open to applicants studying/researching in the area of health.   “Health” is interpreted very broadly, and includes health promotion and disease prevention, mental health research, laboratory sciences etc.  </a:t>
            </a:r>
            <a:endParaRPr lang="en-US" sz="2400" dirty="0" smtClean="0"/>
          </a:p>
          <a:p>
            <a:r>
              <a:rPr lang="en-US" sz="2400" dirty="0"/>
              <a:t>The applicant </a:t>
            </a:r>
            <a:r>
              <a:rPr lang="en-US" sz="2400" u="sng" dirty="0"/>
              <a:t>does not</a:t>
            </a:r>
            <a:r>
              <a:rPr lang="en-US" sz="2400" dirty="0"/>
              <a:t> need to be studying in a Health degree</a:t>
            </a:r>
            <a:r>
              <a:rPr lang="en-US" sz="2400" dirty="0" smtClean="0"/>
              <a:t>.</a:t>
            </a:r>
            <a:r>
              <a:rPr lang="en-US" sz="2400" dirty="0"/>
              <a:t> </a:t>
            </a:r>
            <a:r>
              <a:rPr lang="en-US" sz="2400" dirty="0" smtClean="0"/>
              <a:t> Past award winners have included a PhD candidate in English.</a:t>
            </a:r>
            <a:endParaRPr lang="en-US" sz="2400" dirty="0"/>
          </a:p>
        </p:txBody>
      </p:sp>
    </p:spTree>
    <p:extLst>
      <p:ext uri="{BB962C8B-B14F-4D97-AF65-F5344CB8AC3E}">
        <p14:creationId xmlns:p14="http://schemas.microsoft.com/office/powerpoint/2010/main" val="3908790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Eligibility – Applicant (cont’d)</a:t>
            </a:r>
            <a:endParaRPr lang="en-US" dirty="0">
              <a:solidFill>
                <a:schemeClr val="accent1">
                  <a:lumMod val="75000"/>
                </a:schemeClr>
              </a:solidFill>
            </a:endParaRPr>
          </a:p>
        </p:txBody>
      </p:sp>
      <p:sp>
        <p:nvSpPr>
          <p:cNvPr id="3" name="Content Placeholder 2"/>
          <p:cNvSpPr>
            <a:spLocks noGrp="1"/>
          </p:cNvSpPr>
          <p:nvPr>
            <p:ph idx="1"/>
          </p:nvPr>
        </p:nvSpPr>
        <p:spPr/>
        <p:txBody>
          <a:bodyPr>
            <a:noAutofit/>
          </a:bodyPr>
          <a:lstStyle/>
          <a:p>
            <a:r>
              <a:rPr lang="en-US" sz="2400" dirty="0" smtClean="0"/>
              <a:t>Must </a:t>
            </a:r>
            <a:r>
              <a:rPr lang="en-US" sz="2400" dirty="0"/>
              <a:t>be a </a:t>
            </a:r>
            <a:r>
              <a:rPr lang="en-US" sz="2400" u="sng" dirty="0"/>
              <a:t>current</a:t>
            </a:r>
            <a:r>
              <a:rPr lang="en-US" sz="2400" dirty="0"/>
              <a:t> student/medical resident </a:t>
            </a:r>
            <a:r>
              <a:rPr lang="en-US" sz="2400" dirty="0" smtClean="0"/>
              <a:t>at UBC as </a:t>
            </a:r>
            <a:r>
              <a:rPr lang="en-US" sz="2400" dirty="0"/>
              <a:t>of the application deadline </a:t>
            </a:r>
            <a:r>
              <a:rPr lang="en-US" sz="2400" dirty="0" smtClean="0"/>
              <a:t>(March 13) </a:t>
            </a:r>
            <a:r>
              <a:rPr lang="en-US" sz="2400" dirty="0"/>
              <a:t>– </a:t>
            </a:r>
            <a:r>
              <a:rPr lang="en-US" sz="2400" dirty="0" smtClean="0"/>
              <a:t>future UBC students </a:t>
            </a:r>
            <a:r>
              <a:rPr lang="en-US" sz="2400" dirty="0"/>
              <a:t>starting at UBC later in </a:t>
            </a:r>
            <a:r>
              <a:rPr lang="en-US" sz="2400" dirty="0" smtClean="0"/>
              <a:t>2020 </a:t>
            </a:r>
            <a:r>
              <a:rPr lang="en-US" sz="2400" dirty="0"/>
              <a:t>are not eligible to apply</a:t>
            </a:r>
          </a:p>
        </p:txBody>
      </p:sp>
    </p:spTree>
    <p:extLst>
      <p:ext uri="{BB962C8B-B14F-4D97-AF65-F5344CB8AC3E}">
        <p14:creationId xmlns:p14="http://schemas.microsoft.com/office/powerpoint/2010/main" val="4042255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Eligibility - Opportunity</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r>
              <a:rPr lang="en-US" sz="2400" dirty="0"/>
              <a:t>Friedman Scholars are expected to travel to other areas of the world to seek new perspectives, learn from experts in their fields and be exposed to different cultures</a:t>
            </a:r>
            <a:r>
              <a:rPr lang="en-US" sz="2400" dirty="0" smtClean="0"/>
              <a:t>.  Applicants carry </a:t>
            </a:r>
            <a:r>
              <a:rPr lang="en-US" sz="2400" dirty="0"/>
              <a:t>out scholarly work, gain new knowledge and perspectives in the field of study, and absorb the scholarly culture of the host institution</a:t>
            </a:r>
            <a:endParaRPr lang="en-US" sz="2400" dirty="0" smtClean="0"/>
          </a:p>
          <a:p>
            <a:r>
              <a:rPr lang="en-US" sz="2400" dirty="0" smtClean="0"/>
              <a:t>Acceptable </a:t>
            </a:r>
            <a:r>
              <a:rPr lang="en-US" sz="2400" dirty="0"/>
              <a:t>host organizations or groups may include: </a:t>
            </a:r>
          </a:p>
          <a:p>
            <a:pPr lvl="1"/>
            <a:r>
              <a:rPr lang="en-US" sz="2400" dirty="0"/>
              <a:t>Universities</a:t>
            </a:r>
          </a:p>
          <a:p>
            <a:pPr lvl="1"/>
            <a:r>
              <a:rPr lang="en-US" sz="2400" dirty="0"/>
              <a:t>Research centres</a:t>
            </a:r>
          </a:p>
          <a:p>
            <a:pPr lvl="1"/>
            <a:r>
              <a:rPr lang="en-US" sz="2400" dirty="0"/>
              <a:t>NGOs</a:t>
            </a:r>
          </a:p>
          <a:p>
            <a:pPr lvl="1"/>
            <a:r>
              <a:rPr lang="en-US" sz="2400" dirty="0"/>
              <a:t>Private sector companies</a:t>
            </a:r>
          </a:p>
          <a:p>
            <a:pPr lvl="1"/>
            <a:r>
              <a:rPr lang="en-US" sz="2400" dirty="0"/>
              <a:t>Government agencies</a:t>
            </a:r>
          </a:p>
        </p:txBody>
      </p:sp>
    </p:spTree>
    <p:extLst>
      <p:ext uri="{BB962C8B-B14F-4D97-AF65-F5344CB8AC3E}">
        <p14:creationId xmlns:p14="http://schemas.microsoft.com/office/powerpoint/2010/main" val="1007109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Eligibility – Opportunity (cont’d)</a:t>
            </a:r>
            <a:endParaRPr lang="en-US" dirty="0">
              <a:solidFill>
                <a:schemeClr val="accent1">
                  <a:lumMod val="75000"/>
                </a:schemeClr>
              </a:solidFill>
            </a:endParaRPr>
          </a:p>
        </p:txBody>
      </p:sp>
      <p:sp>
        <p:nvSpPr>
          <p:cNvPr id="3" name="Content Placeholder 2"/>
          <p:cNvSpPr>
            <a:spLocks noGrp="1"/>
          </p:cNvSpPr>
          <p:nvPr>
            <p:ph idx="1"/>
          </p:nvPr>
        </p:nvSpPr>
        <p:spPr>
          <a:xfrm>
            <a:off x="590549" y="1606204"/>
            <a:ext cx="7896225" cy="4214552"/>
          </a:xfrm>
        </p:spPr>
        <p:txBody>
          <a:bodyPr>
            <a:noAutofit/>
          </a:bodyPr>
          <a:lstStyle/>
          <a:p>
            <a:pPr marL="400050"/>
            <a:r>
              <a:rPr lang="en-US" sz="2400" dirty="0"/>
              <a:t>Travel must be </a:t>
            </a:r>
            <a:r>
              <a:rPr lang="en-US" sz="2400" dirty="0" smtClean="0"/>
              <a:t>outside of British </a:t>
            </a:r>
            <a:r>
              <a:rPr lang="en-US" sz="2400" dirty="0"/>
              <a:t>Columbia, Alberta, Saskatchewan and </a:t>
            </a:r>
            <a:r>
              <a:rPr lang="en-US" sz="2400" dirty="0" smtClean="0"/>
              <a:t>Manitoba.</a:t>
            </a:r>
            <a:endParaRPr lang="en-US" sz="2400" dirty="0"/>
          </a:p>
          <a:p>
            <a:pPr>
              <a:buFont typeface="Arial" panose="020B0604020202020204" pitchFamily="34" charset="0"/>
              <a:buChar char="•"/>
            </a:pPr>
            <a:r>
              <a:rPr lang="en-US" sz="2400" dirty="0" smtClean="0"/>
              <a:t>Travel must be for a </a:t>
            </a:r>
            <a:r>
              <a:rPr lang="en-US" sz="2400" b="1" dirty="0" smtClean="0"/>
              <a:t>minimum of 6 months</a:t>
            </a:r>
            <a:r>
              <a:rPr lang="en-US" sz="2400" dirty="0" smtClean="0"/>
              <a:t>.  The travel may be over a longer period (e.g., one year) if circumstances merit it.  Note</a:t>
            </a:r>
            <a:r>
              <a:rPr lang="en-US" sz="2400" dirty="0"/>
              <a:t>: remote work from Vancouver would not count as part of the minimum six months period.</a:t>
            </a:r>
            <a:endParaRPr lang="en-US" sz="2400" dirty="0" smtClean="0"/>
          </a:p>
          <a:p>
            <a:pPr>
              <a:buFont typeface="Arial" panose="020B0604020202020204" pitchFamily="34" charset="0"/>
              <a:buChar char="•"/>
            </a:pPr>
            <a:r>
              <a:rPr lang="en-US" sz="2400" dirty="0" smtClean="0"/>
              <a:t>Travel </a:t>
            </a:r>
            <a:r>
              <a:rPr lang="en-US" sz="2400" dirty="0"/>
              <a:t>must begin no earlier than June 1 of the application year and no later than April 30 of the following year.</a:t>
            </a:r>
          </a:p>
        </p:txBody>
      </p:sp>
    </p:spTree>
    <p:extLst>
      <p:ext uri="{BB962C8B-B14F-4D97-AF65-F5344CB8AC3E}">
        <p14:creationId xmlns:p14="http://schemas.microsoft.com/office/powerpoint/2010/main" val="224485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Eligibility – Budget Expenses</a:t>
            </a:r>
            <a:endParaRPr lang="en-US" dirty="0">
              <a:solidFill>
                <a:schemeClr val="accent1">
                  <a:lumMod val="75000"/>
                </a:schemeClr>
              </a:solidFill>
            </a:endParaRPr>
          </a:p>
        </p:txBody>
      </p:sp>
      <p:sp>
        <p:nvSpPr>
          <p:cNvPr id="3" name="Content Placeholder 2"/>
          <p:cNvSpPr>
            <a:spLocks noGrp="1"/>
          </p:cNvSpPr>
          <p:nvPr>
            <p:ph idx="1"/>
          </p:nvPr>
        </p:nvSpPr>
        <p:spPr>
          <a:xfrm>
            <a:off x="673331" y="1417637"/>
            <a:ext cx="7755773" cy="5041351"/>
          </a:xfrm>
        </p:spPr>
        <p:txBody>
          <a:bodyPr>
            <a:noAutofit/>
          </a:bodyPr>
          <a:lstStyle/>
          <a:p>
            <a:pPr marL="400050"/>
            <a:r>
              <a:rPr lang="en-US" sz="2400" dirty="0"/>
              <a:t>Funds received from this award are to be used for expenses related to the opportunity. These may include: travel expenses (airfare, visas, health insurance, etc.), living expenses (rent, groceries, etc.), fees assessed for related educational endeavours. </a:t>
            </a:r>
            <a:endParaRPr lang="en-US" sz="2400" dirty="0" smtClean="0"/>
          </a:p>
          <a:p>
            <a:pPr marL="400050"/>
            <a:r>
              <a:rPr lang="en-US" sz="2400" dirty="0" smtClean="0"/>
              <a:t>Other </a:t>
            </a:r>
            <a:r>
              <a:rPr lang="en-US" sz="2400" dirty="0"/>
              <a:t>kinds of research or project-related expenses should include a </a:t>
            </a:r>
            <a:r>
              <a:rPr lang="en-US" sz="2400" dirty="0" smtClean="0"/>
              <a:t>justification.</a:t>
            </a:r>
          </a:p>
          <a:p>
            <a:pPr marL="400050"/>
            <a:r>
              <a:rPr lang="en-US" sz="2400" dirty="0" smtClean="0"/>
              <a:t>The </a:t>
            </a:r>
            <a:r>
              <a:rPr lang="en-US" sz="2400" dirty="0"/>
              <a:t>funds may not be used for expenses already incurred or for UBC tuition. None of the funds shall be used to pay down or reduce current or past educational debt, to pay a personal stipend for the learner, or to pay UBC tuition</a:t>
            </a:r>
            <a:r>
              <a:rPr lang="en-US" sz="2400" dirty="0" smtClean="0"/>
              <a:t>.</a:t>
            </a:r>
            <a:endParaRPr lang="en-US" sz="2400" dirty="0"/>
          </a:p>
        </p:txBody>
      </p:sp>
    </p:spTree>
    <p:extLst>
      <p:ext uri="{BB962C8B-B14F-4D97-AF65-F5344CB8AC3E}">
        <p14:creationId xmlns:p14="http://schemas.microsoft.com/office/powerpoint/2010/main" val="1477570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Evaluation Criteria</a:t>
            </a:r>
            <a:endParaRPr lang="en-US" dirty="0">
              <a:solidFill>
                <a:schemeClr val="accent1">
                  <a:lumMod val="75000"/>
                </a:schemeClr>
              </a:solidFill>
            </a:endParaRPr>
          </a:p>
        </p:txBody>
      </p:sp>
      <p:sp>
        <p:nvSpPr>
          <p:cNvPr id="3" name="Content Placeholder 2"/>
          <p:cNvSpPr>
            <a:spLocks noGrp="1"/>
          </p:cNvSpPr>
          <p:nvPr>
            <p:ph idx="1"/>
          </p:nvPr>
        </p:nvSpPr>
        <p:spPr>
          <a:xfrm>
            <a:off x="457200" y="2209800"/>
            <a:ext cx="8229600" cy="4099560"/>
          </a:xfrm>
        </p:spPr>
        <p:txBody>
          <a:bodyPr>
            <a:normAutofit/>
          </a:bodyPr>
          <a:lstStyle/>
          <a:p>
            <a:r>
              <a:rPr lang="en-US" sz="2800" dirty="0"/>
              <a:t>Student/medical resident’s past accomplishments and future </a:t>
            </a:r>
            <a:r>
              <a:rPr lang="en-US" sz="2800" dirty="0" smtClean="0"/>
              <a:t>promise</a:t>
            </a:r>
          </a:p>
          <a:p>
            <a:r>
              <a:rPr lang="en-US" sz="2800" dirty="0" smtClean="0"/>
              <a:t>The </a:t>
            </a:r>
            <a:r>
              <a:rPr lang="en-US" sz="2800" dirty="0"/>
              <a:t>nature and quality of the learning </a:t>
            </a:r>
            <a:r>
              <a:rPr lang="en-US" sz="2800" dirty="0" smtClean="0"/>
              <a:t>opportunity</a:t>
            </a:r>
          </a:p>
          <a:p>
            <a:r>
              <a:rPr lang="en-US" sz="2800" dirty="0" smtClean="0"/>
              <a:t>The </a:t>
            </a:r>
            <a:r>
              <a:rPr lang="en-US" sz="2800" dirty="0"/>
              <a:t>potential impact of the learning/work opportunity on the field of </a:t>
            </a:r>
            <a:r>
              <a:rPr lang="en-US" sz="2800" dirty="0" smtClean="0"/>
              <a:t>health</a:t>
            </a:r>
          </a:p>
          <a:p>
            <a:endParaRPr lang="en-US" sz="2800" dirty="0"/>
          </a:p>
          <a:p>
            <a:endParaRPr lang="en-US" sz="2800" dirty="0" smtClean="0"/>
          </a:p>
          <a:p>
            <a:pPr marL="0" indent="0">
              <a:buNone/>
            </a:pPr>
            <a:r>
              <a:rPr lang="en-US" sz="1800" dirty="0" smtClean="0"/>
              <a:t>Full details on the evaluation criteria are on </a:t>
            </a:r>
            <a:r>
              <a:rPr lang="en-US" sz="1800" dirty="0"/>
              <a:t>our website: https://www.grad.ubc.ca/awards/friedman-award-scholars-health</a:t>
            </a:r>
            <a:endParaRPr lang="en-US" sz="1800" dirty="0" smtClean="0"/>
          </a:p>
        </p:txBody>
      </p:sp>
    </p:spTree>
    <p:extLst>
      <p:ext uri="{BB962C8B-B14F-4D97-AF65-F5344CB8AC3E}">
        <p14:creationId xmlns:p14="http://schemas.microsoft.com/office/powerpoint/2010/main" val="208700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Application Requirements</a:t>
            </a:r>
            <a:endParaRPr lang="en-US" dirty="0">
              <a:solidFill>
                <a:schemeClr val="accent1">
                  <a:lumMod val="75000"/>
                </a:schemeClr>
              </a:solidFill>
            </a:endParaRPr>
          </a:p>
        </p:txBody>
      </p:sp>
      <p:sp>
        <p:nvSpPr>
          <p:cNvPr id="3" name="Content Placeholder 2"/>
          <p:cNvSpPr>
            <a:spLocks noGrp="1"/>
          </p:cNvSpPr>
          <p:nvPr>
            <p:ph idx="1"/>
          </p:nvPr>
        </p:nvSpPr>
        <p:spPr>
          <a:xfrm>
            <a:off x="806334" y="1417638"/>
            <a:ext cx="7398327" cy="5141104"/>
          </a:xfrm>
        </p:spPr>
        <p:txBody>
          <a:bodyPr>
            <a:noAutofit/>
          </a:bodyPr>
          <a:lstStyle/>
          <a:p>
            <a:pPr marL="457200" indent="-457200">
              <a:buFont typeface="+mj-lt"/>
              <a:buAutoNum type="arabicPeriod"/>
            </a:pPr>
            <a:r>
              <a:rPr lang="en-US" sz="2400" dirty="0"/>
              <a:t>Application form</a:t>
            </a:r>
          </a:p>
          <a:p>
            <a:pPr marL="457200" indent="-457200">
              <a:buFont typeface="+mj-lt"/>
              <a:buAutoNum type="arabicPeriod"/>
            </a:pPr>
            <a:r>
              <a:rPr lang="en-US" sz="2400" dirty="0"/>
              <a:t>Outline of the educational opportunity (4 pages max</a:t>
            </a:r>
            <a:r>
              <a:rPr lang="en-US" sz="2400" dirty="0" smtClean="0"/>
              <a:t>)</a:t>
            </a:r>
          </a:p>
          <a:p>
            <a:pPr lvl="1"/>
            <a:r>
              <a:rPr lang="en-US" sz="2000" dirty="0"/>
              <a:t>Description of key personnel, host organization, and their mission and contributions to the broad area of health</a:t>
            </a:r>
          </a:p>
          <a:p>
            <a:pPr lvl="1"/>
            <a:r>
              <a:rPr lang="en-US" sz="2000" dirty="0"/>
              <a:t>Timeline of the opportunity - Include start/end dates and key milestones</a:t>
            </a:r>
          </a:p>
          <a:p>
            <a:pPr lvl="1"/>
            <a:r>
              <a:rPr lang="en-US" sz="2000" dirty="0"/>
              <a:t>Details of the opportunity - Describe the learning environment, learning objectives, specific activities, and expected outcomes</a:t>
            </a:r>
          </a:p>
          <a:p>
            <a:pPr lvl="1"/>
            <a:r>
              <a:rPr lang="en-US" sz="2000" dirty="0"/>
              <a:t>Potential impact of the opportunity on the field of health and on your career and/or personal </a:t>
            </a:r>
            <a:r>
              <a:rPr lang="en-US" sz="2000" dirty="0" smtClean="0"/>
              <a:t>development</a:t>
            </a:r>
          </a:p>
        </p:txBody>
      </p:sp>
    </p:spTree>
    <p:extLst>
      <p:ext uri="{BB962C8B-B14F-4D97-AF65-F5344CB8AC3E}">
        <p14:creationId xmlns:p14="http://schemas.microsoft.com/office/powerpoint/2010/main" val="1128433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Application Requirements (cont’d)</a:t>
            </a:r>
            <a:endParaRPr lang="en-US" dirty="0">
              <a:solidFill>
                <a:schemeClr val="accent1">
                  <a:lumMod val="75000"/>
                </a:schemeClr>
              </a:solidFill>
            </a:endParaRPr>
          </a:p>
        </p:txBody>
      </p:sp>
      <p:sp>
        <p:nvSpPr>
          <p:cNvPr id="3" name="Content Placeholder 2"/>
          <p:cNvSpPr>
            <a:spLocks noGrp="1"/>
          </p:cNvSpPr>
          <p:nvPr>
            <p:ph idx="1"/>
          </p:nvPr>
        </p:nvSpPr>
        <p:spPr>
          <a:xfrm>
            <a:off x="789709" y="1417638"/>
            <a:ext cx="7664335" cy="5141104"/>
          </a:xfrm>
        </p:spPr>
        <p:txBody>
          <a:bodyPr>
            <a:noAutofit/>
          </a:bodyPr>
          <a:lstStyle/>
          <a:p>
            <a:pPr marL="0" indent="0">
              <a:buNone/>
            </a:pPr>
            <a:r>
              <a:rPr lang="en-US" sz="2400" dirty="0" smtClean="0"/>
              <a:t>3. References/bibliography/citation </a:t>
            </a:r>
            <a:r>
              <a:rPr lang="en-US" sz="2400" dirty="0"/>
              <a:t>(1 page max)</a:t>
            </a:r>
          </a:p>
          <a:p>
            <a:pPr marL="0" indent="0">
              <a:buNone/>
            </a:pPr>
            <a:r>
              <a:rPr lang="fr-FR" sz="2400" dirty="0" smtClean="0"/>
              <a:t>4. Simple </a:t>
            </a:r>
            <a:r>
              <a:rPr lang="fr-FR" sz="2400" dirty="0"/>
              <a:t>budget (1 page max)</a:t>
            </a:r>
          </a:p>
          <a:p>
            <a:pPr marL="0" indent="0">
              <a:buNone/>
            </a:pPr>
            <a:r>
              <a:rPr lang="en-US" sz="2400" dirty="0" smtClean="0"/>
              <a:t>5. Synopsis </a:t>
            </a:r>
            <a:r>
              <a:rPr lang="en-US" sz="2400" dirty="0"/>
              <a:t>of your education to date (1 page </a:t>
            </a:r>
            <a:r>
              <a:rPr lang="en-US" sz="2400" dirty="0" smtClean="0"/>
              <a:t>max)</a:t>
            </a:r>
          </a:p>
          <a:p>
            <a:pPr lvl="1"/>
            <a:r>
              <a:rPr lang="en-US" sz="2000" dirty="0" smtClean="0"/>
              <a:t>Can be essay or CV format</a:t>
            </a:r>
            <a:endParaRPr lang="en-US" sz="2000" dirty="0"/>
          </a:p>
          <a:p>
            <a:pPr lvl="1"/>
            <a:r>
              <a:rPr lang="en-US" sz="2000" dirty="0"/>
              <a:t>Recommended content to include: Awards, </a:t>
            </a:r>
            <a:r>
              <a:rPr lang="en-US" sz="2000" dirty="0" smtClean="0"/>
              <a:t>Publications</a:t>
            </a:r>
            <a:endParaRPr lang="en-US" sz="2000" dirty="0"/>
          </a:p>
          <a:p>
            <a:pPr marL="0" indent="0">
              <a:buNone/>
            </a:pPr>
            <a:r>
              <a:rPr lang="en-US" sz="2400" dirty="0" smtClean="0"/>
              <a:t>6. Letter </a:t>
            </a:r>
            <a:r>
              <a:rPr lang="en-US" sz="2400" dirty="0"/>
              <a:t>of support from UBC supervisor (2 pages max</a:t>
            </a:r>
            <a:r>
              <a:rPr lang="en-US" sz="2400" dirty="0" smtClean="0"/>
              <a:t>)</a:t>
            </a:r>
          </a:p>
          <a:p>
            <a:pPr lvl="1"/>
            <a:r>
              <a:rPr lang="en-US" sz="2000" dirty="0"/>
              <a:t>For graduate students, your UBC research supervisor</a:t>
            </a:r>
          </a:p>
          <a:p>
            <a:pPr lvl="1"/>
            <a:r>
              <a:rPr lang="en-US" sz="2000" dirty="0"/>
              <a:t>For medical residents, your UBC program director</a:t>
            </a:r>
          </a:p>
          <a:p>
            <a:pPr marL="0" indent="0">
              <a:buNone/>
            </a:pPr>
            <a:r>
              <a:rPr lang="en-US" sz="2400" dirty="0" smtClean="0"/>
              <a:t>7. Letter </a:t>
            </a:r>
            <a:r>
              <a:rPr lang="en-US" sz="2400" dirty="0"/>
              <a:t>of support from host supervisor (2 pages </a:t>
            </a:r>
            <a:r>
              <a:rPr lang="en-US" sz="2400" dirty="0" smtClean="0"/>
              <a:t>max)</a:t>
            </a:r>
          </a:p>
        </p:txBody>
      </p:sp>
    </p:spTree>
    <p:extLst>
      <p:ext uri="{BB962C8B-B14F-4D97-AF65-F5344CB8AC3E}">
        <p14:creationId xmlns:p14="http://schemas.microsoft.com/office/powerpoint/2010/main" val="947963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Application Submission</a:t>
            </a:r>
            <a:endParaRPr lang="en-US" dirty="0">
              <a:solidFill>
                <a:schemeClr val="accent1">
                  <a:lumMod val="75000"/>
                </a:schemeClr>
              </a:solidFill>
            </a:endParaRPr>
          </a:p>
        </p:txBody>
      </p:sp>
      <p:sp>
        <p:nvSpPr>
          <p:cNvPr id="3" name="Content Placeholder 2"/>
          <p:cNvSpPr>
            <a:spLocks noGrp="1"/>
          </p:cNvSpPr>
          <p:nvPr>
            <p:ph idx="1"/>
          </p:nvPr>
        </p:nvSpPr>
        <p:spPr>
          <a:xfrm>
            <a:off x="789709" y="1417638"/>
            <a:ext cx="7664335" cy="5141104"/>
          </a:xfrm>
        </p:spPr>
        <p:txBody>
          <a:bodyPr>
            <a:noAutofit/>
          </a:bodyPr>
          <a:lstStyle/>
          <a:p>
            <a:r>
              <a:rPr lang="en-US" sz="2400" dirty="0" smtClean="0"/>
              <a:t>Online submission form for your application materials – link is provided on our Friedman award webpage</a:t>
            </a:r>
          </a:p>
          <a:p>
            <a:r>
              <a:rPr lang="en-US" sz="2400" dirty="0" smtClean="0"/>
              <a:t>Your 2 referees will submit their letters of support via a separate online submission form - link is provided on our Friedman award webpage</a:t>
            </a:r>
          </a:p>
        </p:txBody>
      </p:sp>
    </p:spTree>
    <p:extLst>
      <p:ext uri="{BB962C8B-B14F-4D97-AF65-F5344CB8AC3E}">
        <p14:creationId xmlns:p14="http://schemas.microsoft.com/office/powerpoint/2010/main" val="1988872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2600" y="108065"/>
            <a:ext cx="4394200" cy="1708035"/>
          </a:xfrm>
        </p:spPr>
        <p:txBody>
          <a:bodyPr>
            <a:noAutofit/>
          </a:bodyPr>
          <a:lstStyle/>
          <a:p>
            <a:r>
              <a:rPr lang="en-US" sz="3600" dirty="0" smtClean="0">
                <a:solidFill>
                  <a:schemeClr val="accent1">
                    <a:lumMod val="75000"/>
                  </a:schemeClr>
                </a:solidFill>
              </a:rPr>
              <a:t>History of the Award: Constance Livingstone &amp; Sydney Friedman</a:t>
            </a:r>
            <a:endParaRPr lang="en-US" sz="3600" dirty="0">
              <a:solidFill>
                <a:schemeClr val="accent1">
                  <a:lumMod val="75000"/>
                </a:schemeClr>
              </a:solidFill>
            </a:endParaRPr>
          </a:p>
        </p:txBody>
      </p:sp>
      <p:sp>
        <p:nvSpPr>
          <p:cNvPr id="3" name="Content Placeholder 2"/>
          <p:cNvSpPr>
            <a:spLocks noGrp="1"/>
          </p:cNvSpPr>
          <p:nvPr>
            <p:ph idx="1"/>
          </p:nvPr>
        </p:nvSpPr>
        <p:spPr>
          <a:xfrm>
            <a:off x="457200" y="2197100"/>
            <a:ext cx="8229600" cy="3827463"/>
          </a:xfrm>
        </p:spPr>
        <p:txBody>
          <a:bodyPr>
            <a:noAutofit/>
          </a:bodyPr>
          <a:lstStyle/>
          <a:p>
            <a:r>
              <a:rPr lang="en-US" sz="2000" dirty="0" smtClean="0"/>
              <a:t>Two of the first appointments </a:t>
            </a:r>
            <a:r>
              <a:rPr lang="en-US" sz="2000" dirty="0"/>
              <a:t>to UBC’s </a:t>
            </a:r>
            <a:r>
              <a:rPr lang="en-US" sz="2000" dirty="0" smtClean="0"/>
              <a:t>Faculty </a:t>
            </a:r>
            <a:r>
              <a:rPr lang="en-US" sz="2000" dirty="0"/>
              <a:t>of </a:t>
            </a:r>
            <a:r>
              <a:rPr lang="en-US" sz="2000" dirty="0" smtClean="0"/>
              <a:t>Medicine, which was founded </a:t>
            </a:r>
            <a:r>
              <a:rPr lang="en-US" sz="2000" dirty="0"/>
              <a:t>in </a:t>
            </a:r>
            <a:r>
              <a:rPr lang="en-US" sz="2000" dirty="0" smtClean="0"/>
              <a:t>1950.</a:t>
            </a:r>
          </a:p>
          <a:p>
            <a:r>
              <a:rPr lang="en-US" sz="2000" dirty="0"/>
              <a:t>E</a:t>
            </a:r>
            <a:r>
              <a:rPr lang="en-US" sz="2000" dirty="0" smtClean="0"/>
              <a:t>stablished </a:t>
            </a:r>
            <a:r>
              <a:rPr lang="en-US" sz="2000" dirty="0"/>
              <a:t>the </a:t>
            </a:r>
            <a:r>
              <a:rPr lang="en-US" sz="2000" dirty="0" smtClean="0"/>
              <a:t>Department </a:t>
            </a:r>
            <a:r>
              <a:rPr lang="en-US" sz="2000" dirty="0"/>
              <a:t>of </a:t>
            </a:r>
            <a:r>
              <a:rPr lang="en-US" sz="2000" dirty="0" smtClean="0"/>
              <a:t>Anatomy</a:t>
            </a:r>
            <a:r>
              <a:rPr lang="en-US" sz="2000" dirty="0"/>
              <a:t>, </a:t>
            </a:r>
            <a:r>
              <a:rPr lang="en-US" sz="2000" dirty="0" smtClean="0"/>
              <a:t>which was chaired by Sydney </a:t>
            </a:r>
            <a:r>
              <a:rPr lang="en-US" sz="2000" dirty="0"/>
              <a:t>Friedman </a:t>
            </a:r>
            <a:r>
              <a:rPr lang="en-US" sz="2000" dirty="0" smtClean="0"/>
              <a:t>from </a:t>
            </a:r>
            <a:r>
              <a:rPr lang="en-US" sz="2000" dirty="0"/>
              <a:t>1950-1981. </a:t>
            </a:r>
            <a:endParaRPr lang="en-US" sz="2000" dirty="0" smtClean="0"/>
          </a:p>
          <a:p>
            <a:r>
              <a:rPr lang="en-US" sz="2000" dirty="0" smtClean="0"/>
              <a:t>Together published </a:t>
            </a:r>
            <a:r>
              <a:rPr lang="en-US" sz="2000" dirty="0"/>
              <a:t>more than 200 </a:t>
            </a:r>
            <a:r>
              <a:rPr lang="en-US" sz="2000" dirty="0" smtClean="0"/>
              <a:t>papers. </a:t>
            </a:r>
            <a:r>
              <a:rPr lang="en-US" sz="2000" dirty="0"/>
              <a:t>Constance Friedman passed away in June 2011 and Sydney Friedman </a:t>
            </a:r>
            <a:r>
              <a:rPr lang="en-US" sz="2000" dirty="0" smtClean="0"/>
              <a:t>passed away in </a:t>
            </a:r>
            <a:r>
              <a:rPr lang="en-US" sz="2000" dirty="0"/>
              <a:t>February </a:t>
            </a:r>
            <a:r>
              <a:rPr lang="en-US" sz="2000" dirty="0" smtClean="0"/>
              <a:t>2015. </a:t>
            </a:r>
          </a:p>
          <a:p>
            <a:r>
              <a:rPr lang="en-US" sz="2000" dirty="0" smtClean="0"/>
              <a:t>The Foundation supports the </a:t>
            </a:r>
            <a:r>
              <a:rPr lang="en-US" sz="2000" b="1" dirty="0"/>
              <a:t>Friedman Award for Scholars in </a:t>
            </a:r>
            <a:r>
              <a:rPr lang="en-US" sz="2000" b="1" dirty="0" smtClean="0"/>
              <a:t>Health </a:t>
            </a:r>
            <a:r>
              <a:rPr lang="en-US" sz="2000" dirty="0" smtClean="0"/>
              <a:t>and the </a:t>
            </a:r>
            <a:r>
              <a:rPr lang="en-US" sz="2000" b="1" dirty="0" smtClean="0"/>
              <a:t>Freidman Travel Award </a:t>
            </a:r>
            <a:r>
              <a:rPr lang="en-US" sz="2000" dirty="0" smtClean="0"/>
              <a:t>(for Medical Undergraduate Students).</a:t>
            </a:r>
          </a:p>
          <a:p>
            <a:r>
              <a:rPr lang="en-US" sz="2000" dirty="0" smtClean="0"/>
              <a:t>3.3 million endowment to support these programs given in 2016, and another 6 million endowment given in 2017.</a:t>
            </a:r>
            <a:endParaRPr lang="en-US" sz="2000" dirty="0"/>
          </a:p>
        </p:txBody>
      </p:sp>
      <p:pic>
        <p:nvPicPr>
          <p:cNvPr id="5" name="Picture 4"/>
          <p:cNvPicPr>
            <a:picLocks noChangeAspect="1"/>
          </p:cNvPicPr>
          <p:nvPr/>
        </p:nvPicPr>
        <p:blipFill>
          <a:blip r:embed="rId3"/>
          <a:stretch>
            <a:fillRect/>
          </a:stretch>
        </p:blipFill>
        <p:spPr>
          <a:xfrm>
            <a:off x="0" y="0"/>
            <a:ext cx="4142671" cy="1816100"/>
          </a:xfrm>
          <a:prstGeom prst="rect">
            <a:avLst/>
          </a:prstGeom>
        </p:spPr>
      </p:pic>
    </p:spTree>
    <p:extLst>
      <p:ext uri="{BB962C8B-B14F-4D97-AF65-F5344CB8AC3E}">
        <p14:creationId xmlns:p14="http://schemas.microsoft.com/office/powerpoint/2010/main" val="500448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When crafting your application, consider:</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2400" dirty="0" smtClean="0"/>
              <a:t>Have you worked with the proposed host site previously?  </a:t>
            </a:r>
          </a:p>
          <a:p>
            <a:pPr lvl="1"/>
            <a:r>
              <a:rPr lang="en-US" sz="2000" dirty="0" smtClean="0"/>
              <a:t>You should include a justification as to why another visit to the same site would be warranted.</a:t>
            </a:r>
          </a:p>
          <a:p>
            <a:r>
              <a:rPr lang="en-US" sz="2400" dirty="0" smtClean="0"/>
              <a:t>Will your host supervisor be someone from your supervisory committee?   Have you worked with the host supervisor before?</a:t>
            </a:r>
          </a:p>
          <a:p>
            <a:pPr lvl="1"/>
            <a:r>
              <a:rPr lang="en-US" sz="2000" dirty="0" smtClean="0"/>
              <a:t>You should include a justification as to why working with someone you already work with </a:t>
            </a:r>
            <a:r>
              <a:rPr lang="en-US" sz="2000" dirty="0"/>
              <a:t>would be warranted</a:t>
            </a:r>
            <a:r>
              <a:rPr lang="en-US" sz="2000" dirty="0" smtClean="0"/>
              <a:t>.</a:t>
            </a:r>
          </a:p>
          <a:p>
            <a:r>
              <a:rPr lang="en-US" sz="2400" dirty="0" smtClean="0"/>
              <a:t>Adjudicators are looking for the applicant to be undertaking a </a:t>
            </a:r>
            <a:r>
              <a:rPr lang="en-US" sz="2400" u="sng" dirty="0" smtClean="0"/>
              <a:t>new</a:t>
            </a:r>
            <a:r>
              <a:rPr lang="en-US" sz="2400" dirty="0" smtClean="0"/>
              <a:t> experience, so returning to a familiar host site or supervisor requires a justification to be compelling.</a:t>
            </a:r>
            <a:endParaRPr lang="en-US" sz="2400" dirty="0"/>
          </a:p>
        </p:txBody>
      </p:sp>
    </p:spTree>
    <p:extLst>
      <p:ext uri="{BB962C8B-B14F-4D97-AF65-F5344CB8AC3E}">
        <p14:creationId xmlns:p14="http://schemas.microsoft.com/office/powerpoint/2010/main" val="4279979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When crafting your application, consider:</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800599"/>
          </a:xfrm>
        </p:spPr>
        <p:txBody>
          <a:bodyPr>
            <a:normAutofit/>
          </a:bodyPr>
          <a:lstStyle/>
          <a:p>
            <a:r>
              <a:rPr lang="en-US" sz="2400" dirty="0"/>
              <a:t>“Outline of the educational opportunity“ document:</a:t>
            </a:r>
          </a:p>
          <a:p>
            <a:pPr lvl="1"/>
            <a:r>
              <a:rPr lang="en-US" sz="2000" dirty="0"/>
              <a:t>Keep in mind that reviewers </a:t>
            </a:r>
            <a:r>
              <a:rPr lang="en-US" sz="2000" dirty="0" smtClean="0"/>
              <a:t>will be from similar disciplines but may </a:t>
            </a:r>
            <a:r>
              <a:rPr lang="en-US" sz="2000" dirty="0"/>
              <a:t>not be experts in your particular field of study.  Write your project summary in language accessible to non-experts (avoid jargon).</a:t>
            </a:r>
          </a:p>
          <a:p>
            <a:pPr lvl="1"/>
            <a:r>
              <a:rPr lang="en-US" sz="2000" dirty="0"/>
              <a:t>It is beneficial to indicate why you’ve selected the particular host site – </a:t>
            </a:r>
            <a:r>
              <a:rPr lang="en-US" sz="2000" dirty="0" smtClean="0"/>
              <a:t>Why </a:t>
            </a:r>
            <a:r>
              <a:rPr lang="en-US" sz="2000" dirty="0"/>
              <a:t>do you need to go to this particular host site for this opportunity</a:t>
            </a:r>
            <a:r>
              <a:rPr lang="en-US" sz="2000" dirty="0" smtClean="0"/>
              <a:t>?  What is special about this host site compared to elsewhere?</a:t>
            </a:r>
          </a:p>
          <a:p>
            <a:pPr lvl="1"/>
            <a:r>
              <a:rPr lang="en-US" sz="2000" dirty="0" smtClean="0"/>
              <a:t>Be clear about your plans and goals for </a:t>
            </a:r>
            <a:r>
              <a:rPr lang="en-US" sz="2000" dirty="0"/>
              <a:t>this opportunity </a:t>
            </a:r>
            <a:r>
              <a:rPr lang="en-US" sz="2000" dirty="0" smtClean="0"/>
              <a:t>– speak to “learning objectives”, “expected outcomes”</a:t>
            </a:r>
            <a:endParaRPr lang="en-US" sz="2000" dirty="0"/>
          </a:p>
          <a:p>
            <a:pPr lvl="1"/>
            <a:r>
              <a:rPr lang="en-US" sz="2000" dirty="0"/>
              <a:t>Important to make a strong case for the “potential impact of the opportunity on the field of health and on your career and/or personal development</a:t>
            </a:r>
            <a:r>
              <a:rPr lang="en-US" sz="2000" dirty="0" smtClean="0"/>
              <a:t>”</a:t>
            </a:r>
          </a:p>
          <a:p>
            <a:pPr lvl="2"/>
            <a:r>
              <a:rPr lang="en-US" sz="1600" dirty="0" smtClean="0"/>
              <a:t>What will happen as a result of your opportunity?</a:t>
            </a:r>
          </a:p>
          <a:p>
            <a:pPr lvl="2"/>
            <a:r>
              <a:rPr lang="en-US" sz="1600" dirty="0" smtClean="0"/>
              <a:t>What impact will this experience have on your career?</a:t>
            </a:r>
            <a:endParaRPr lang="en-US" sz="1600" dirty="0"/>
          </a:p>
        </p:txBody>
      </p:sp>
    </p:spTree>
    <p:extLst>
      <p:ext uri="{BB962C8B-B14F-4D97-AF65-F5344CB8AC3E}">
        <p14:creationId xmlns:p14="http://schemas.microsoft.com/office/powerpoint/2010/main" val="2871377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When crafting your application, consider:</a:t>
            </a:r>
            <a:endParaRPr lang="en-US" dirty="0">
              <a:solidFill>
                <a:schemeClr val="accent1">
                  <a:lumMod val="75000"/>
                </a:schemeClr>
              </a:solidFill>
            </a:endParaRPr>
          </a:p>
        </p:txBody>
      </p:sp>
      <p:sp>
        <p:nvSpPr>
          <p:cNvPr id="3" name="Content Placeholder 2"/>
          <p:cNvSpPr>
            <a:spLocks noGrp="1"/>
          </p:cNvSpPr>
          <p:nvPr>
            <p:ph idx="1"/>
          </p:nvPr>
        </p:nvSpPr>
        <p:spPr>
          <a:xfrm>
            <a:off x="457200" y="1829667"/>
            <a:ext cx="8229600" cy="4421908"/>
          </a:xfrm>
        </p:spPr>
        <p:txBody>
          <a:bodyPr>
            <a:normAutofit/>
          </a:bodyPr>
          <a:lstStyle/>
          <a:p>
            <a:r>
              <a:rPr lang="en-US" sz="2800" dirty="0" smtClean="0"/>
              <a:t>Reference letters from UBC supervisor and host supervisor:</a:t>
            </a:r>
          </a:p>
          <a:p>
            <a:pPr lvl="1"/>
            <a:r>
              <a:rPr lang="en-US" sz="2400" dirty="0" smtClean="0"/>
              <a:t>Should indicate strong support for you and your project from the author</a:t>
            </a:r>
          </a:p>
          <a:p>
            <a:r>
              <a:rPr lang="en-US" sz="2800" dirty="0" smtClean="0"/>
              <a:t>Host supervisor letter:</a:t>
            </a:r>
          </a:p>
          <a:p>
            <a:pPr lvl="1"/>
            <a:r>
              <a:rPr lang="en-US" sz="2400" dirty="0" smtClean="0"/>
              <a:t>Should indicate importance/impact of the opportunity</a:t>
            </a:r>
          </a:p>
          <a:p>
            <a:pPr lvl="1"/>
            <a:r>
              <a:rPr lang="en-US" sz="2400" dirty="0" smtClean="0"/>
              <a:t>Should be clear that the host supervisor knows the applicant and is receptive to and supports the project</a:t>
            </a:r>
          </a:p>
        </p:txBody>
      </p:sp>
    </p:spTree>
    <p:extLst>
      <p:ext uri="{BB962C8B-B14F-4D97-AF65-F5344CB8AC3E}">
        <p14:creationId xmlns:p14="http://schemas.microsoft.com/office/powerpoint/2010/main" val="1663518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When crafting your application, consider:</a:t>
            </a:r>
            <a:endParaRPr lang="en-US" dirty="0">
              <a:solidFill>
                <a:schemeClr val="accent1">
                  <a:lumMod val="75000"/>
                </a:schemeClr>
              </a:solidFill>
            </a:endParaRPr>
          </a:p>
        </p:txBody>
      </p:sp>
      <p:sp>
        <p:nvSpPr>
          <p:cNvPr id="3" name="Content Placeholder 2"/>
          <p:cNvSpPr>
            <a:spLocks noGrp="1"/>
          </p:cNvSpPr>
          <p:nvPr>
            <p:ph idx="1"/>
          </p:nvPr>
        </p:nvSpPr>
        <p:spPr>
          <a:xfrm>
            <a:off x="457200" y="1602972"/>
            <a:ext cx="8229600" cy="4421908"/>
          </a:xfrm>
        </p:spPr>
        <p:txBody>
          <a:bodyPr>
            <a:normAutofit/>
          </a:bodyPr>
          <a:lstStyle/>
          <a:p>
            <a:r>
              <a:rPr lang="en-US" sz="2800" dirty="0" smtClean="0"/>
              <a:t>When contacting your referees:</a:t>
            </a:r>
          </a:p>
          <a:p>
            <a:pPr lvl="1"/>
            <a:r>
              <a:rPr lang="en-US" sz="2400" dirty="0" smtClean="0"/>
              <a:t>Contact them far in advance of the application deadline to give them sufficient time to write their letter</a:t>
            </a:r>
          </a:p>
          <a:p>
            <a:pPr lvl="1"/>
            <a:r>
              <a:rPr lang="en-US" sz="2400" dirty="0" smtClean="0"/>
              <a:t>Inform them of the application deadline and the method of submission (the online submission link provided on our webpage)</a:t>
            </a:r>
          </a:p>
          <a:p>
            <a:pPr lvl="1"/>
            <a:r>
              <a:rPr lang="en-US" sz="2400" dirty="0" smtClean="0"/>
              <a:t>Advise your referees on the evaluation criteria (how reviewers will assess your application) – if their letter can connect to the evaluation criteria, it will strengthen your application</a:t>
            </a:r>
            <a:endParaRPr lang="en-US" sz="2400" dirty="0"/>
          </a:p>
        </p:txBody>
      </p:sp>
    </p:spTree>
    <p:extLst>
      <p:ext uri="{BB962C8B-B14F-4D97-AF65-F5344CB8AC3E}">
        <p14:creationId xmlns:p14="http://schemas.microsoft.com/office/powerpoint/2010/main" val="2951373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Frequently Asked Questions:</a:t>
            </a:r>
            <a:endParaRPr lang="en-US" dirty="0">
              <a:solidFill>
                <a:schemeClr val="accent1">
                  <a:lumMod val="75000"/>
                </a:schemeClr>
              </a:solidFill>
            </a:endParaRPr>
          </a:p>
        </p:txBody>
      </p:sp>
      <p:sp>
        <p:nvSpPr>
          <p:cNvPr id="3" name="Content Placeholder 2"/>
          <p:cNvSpPr>
            <a:spLocks noGrp="1"/>
          </p:cNvSpPr>
          <p:nvPr>
            <p:ph idx="1"/>
          </p:nvPr>
        </p:nvSpPr>
        <p:spPr>
          <a:xfrm>
            <a:off x="457200" y="1417638"/>
            <a:ext cx="8229600" cy="5149417"/>
          </a:xfrm>
        </p:spPr>
        <p:txBody>
          <a:bodyPr>
            <a:normAutofit/>
          </a:bodyPr>
          <a:lstStyle/>
          <a:p>
            <a:r>
              <a:rPr lang="en-US" sz="2400" dirty="0" smtClean="0"/>
              <a:t>If </a:t>
            </a:r>
            <a:r>
              <a:rPr lang="en-US" sz="2400" dirty="0"/>
              <a:t>I have already received an award from UBC or an external agency, am I still eligible to apply for this award</a:t>
            </a:r>
            <a:r>
              <a:rPr lang="en-US" sz="2400" dirty="0" smtClean="0"/>
              <a:t>?</a:t>
            </a:r>
          </a:p>
          <a:p>
            <a:pPr lvl="1"/>
            <a:r>
              <a:rPr lang="en-US" sz="1800" dirty="0"/>
              <a:t>Yes, provided that your application for the Friedman </a:t>
            </a:r>
            <a:r>
              <a:rPr lang="en-US" sz="1800" dirty="0" smtClean="0"/>
              <a:t>outlines </a:t>
            </a:r>
            <a:r>
              <a:rPr lang="en-US" sz="1800" dirty="0"/>
              <a:t>a learning opportunity whose expenses have not already been funded through another UBC award or external </a:t>
            </a:r>
            <a:r>
              <a:rPr lang="en-US" sz="1800" dirty="0" smtClean="0"/>
              <a:t>agency.</a:t>
            </a:r>
          </a:p>
          <a:p>
            <a:r>
              <a:rPr lang="en-US" sz="2400" dirty="0" smtClean="0"/>
              <a:t>I </a:t>
            </a:r>
            <a:r>
              <a:rPr lang="en-US" sz="2400" dirty="0"/>
              <a:t>am partway through a project abroad – can I apply and use the scholarship to pay for this</a:t>
            </a:r>
            <a:r>
              <a:rPr lang="en-US" sz="2400" dirty="0" smtClean="0"/>
              <a:t>?</a:t>
            </a:r>
          </a:p>
          <a:p>
            <a:pPr lvl="1"/>
            <a:r>
              <a:rPr lang="en-US" sz="1800" dirty="0" smtClean="0"/>
              <a:t>An </a:t>
            </a:r>
            <a:r>
              <a:rPr lang="en-US" sz="1800" dirty="0"/>
              <a:t>application for an extension or continuation of a </a:t>
            </a:r>
            <a:r>
              <a:rPr lang="en-US" sz="1800" dirty="0" smtClean="0"/>
              <a:t>project would typically not be considered a competitive application.</a:t>
            </a:r>
          </a:p>
          <a:p>
            <a:r>
              <a:rPr lang="en-US" sz="2400" dirty="0" smtClean="0"/>
              <a:t>Can the opportunity be connected to my current research?</a:t>
            </a:r>
          </a:p>
          <a:p>
            <a:pPr lvl="1"/>
            <a:r>
              <a:rPr lang="en-US" sz="1800" dirty="0" smtClean="0"/>
              <a:t>Yes, but you should explain how this additional funding would allow you to travel somewhere or do something you would not otherwise be able to do.</a:t>
            </a:r>
          </a:p>
        </p:txBody>
      </p:sp>
    </p:spTree>
    <p:extLst>
      <p:ext uri="{BB962C8B-B14F-4D97-AF65-F5344CB8AC3E}">
        <p14:creationId xmlns:p14="http://schemas.microsoft.com/office/powerpoint/2010/main" val="1907211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Frequently Asked Questions:</a:t>
            </a:r>
            <a:endParaRPr lang="en-US" dirty="0">
              <a:solidFill>
                <a:schemeClr val="accent1">
                  <a:lumMod val="75000"/>
                </a:schemeClr>
              </a:solidFill>
            </a:endParaRPr>
          </a:p>
        </p:txBody>
      </p:sp>
      <p:sp>
        <p:nvSpPr>
          <p:cNvPr id="3" name="Content Placeholder 2"/>
          <p:cNvSpPr>
            <a:spLocks noGrp="1"/>
          </p:cNvSpPr>
          <p:nvPr>
            <p:ph idx="1"/>
          </p:nvPr>
        </p:nvSpPr>
        <p:spPr>
          <a:xfrm>
            <a:off x="457200" y="1417638"/>
            <a:ext cx="8229600" cy="4564061"/>
          </a:xfrm>
        </p:spPr>
        <p:txBody>
          <a:bodyPr>
            <a:normAutofit fontScale="92500" lnSpcReduction="10000"/>
          </a:bodyPr>
          <a:lstStyle/>
          <a:p>
            <a:r>
              <a:rPr lang="en-US" sz="2400" dirty="0" smtClean="0"/>
              <a:t>Can the opportunity be connected to my current research?</a:t>
            </a:r>
          </a:p>
          <a:p>
            <a:pPr lvl="1"/>
            <a:r>
              <a:rPr lang="en-US" sz="1800" dirty="0" smtClean="0"/>
              <a:t>Yes, but you should explain how this additional funding would allow you to travel somewhere or do something you would not otherwise be able to do.</a:t>
            </a:r>
          </a:p>
          <a:p>
            <a:r>
              <a:rPr lang="en-US" sz="2400" dirty="0"/>
              <a:t>Am I eligible to apply if I will graduate before or during the opportunity?</a:t>
            </a:r>
          </a:p>
          <a:p>
            <a:pPr lvl="1"/>
            <a:r>
              <a:rPr lang="en-US" sz="1800" dirty="0"/>
              <a:t>Yes.  Applicants just need to be a current student as of the application deadline.</a:t>
            </a:r>
          </a:p>
          <a:p>
            <a:r>
              <a:rPr lang="en-US" sz="2400" dirty="0"/>
              <a:t>Should transcripts be provided as part of the application?</a:t>
            </a:r>
          </a:p>
          <a:p>
            <a:pPr lvl="1"/>
            <a:r>
              <a:rPr lang="en-US" sz="1800" dirty="0"/>
              <a:t>No. You are not required to submit transcripts for this award.  If you submit any transcripts, they will be removed from the application package</a:t>
            </a:r>
            <a:r>
              <a:rPr lang="en-US" sz="1800" dirty="0" smtClean="0"/>
              <a:t>.</a:t>
            </a:r>
          </a:p>
          <a:p>
            <a:r>
              <a:rPr lang="en-US" sz="2400" dirty="0"/>
              <a:t>Do I need to have an output from the experience (such as a publication)?</a:t>
            </a:r>
          </a:p>
          <a:p>
            <a:pPr lvl="1"/>
            <a:r>
              <a:rPr lang="en-US" sz="1800" dirty="0"/>
              <a:t>You do not have to have an output such as planning to publish a paper or presenting your findings at a conference.  However, this would strengthen your application.</a:t>
            </a:r>
          </a:p>
          <a:p>
            <a:pPr lvl="1"/>
            <a:endParaRPr lang="en-US" sz="1600" dirty="0"/>
          </a:p>
        </p:txBody>
      </p:sp>
    </p:spTree>
    <p:extLst>
      <p:ext uri="{BB962C8B-B14F-4D97-AF65-F5344CB8AC3E}">
        <p14:creationId xmlns:p14="http://schemas.microsoft.com/office/powerpoint/2010/main" val="50030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Frequently</a:t>
            </a:r>
            <a:r>
              <a:rPr lang="en-US" dirty="0" smtClean="0"/>
              <a:t> </a:t>
            </a:r>
            <a:r>
              <a:rPr lang="en-US" dirty="0" smtClean="0">
                <a:solidFill>
                  <a:schemeClr val="accent1">
                    <a:lumMod val="75000"/>
                  </a:schemeClr>
                </a:solidFill>
              </a:rPr>
              <a:t>Asked Questions:</a:t>
            </a:r>
            <a:endParaRPr lang="en-US" dirty="0">
              <a:solidFill>
                <a:schemeClr val="accent1">
                  <a:lumMod val="75000"/>
                </a:schemeClr>
              </a:solidFill>
            </a:endParaRPr>
          </a:p>
        </p:txBody>
      </p:sp>
      <p:sp>
        <p:nvSpPr>
          <p:cNvPr id="3" name="Content Placeholder 2"/>
          <p:cNvSpPr>
            <a:spLocks noGrp="1"/>
          </p:cNvSpPr>
          <p:nvPr>
            <p:ph idx="1"/>
          </p:nvPr>
        </p:nvSpPr>
        <p:spPr>
          <a:xfrm>
            <a:off x="457200" y="1417638"/>
            <a:ext cx="8229600" cy="5149417"/>
          </a:xfrm>
        </p:spPr>
        <p:txBody>
          <a:bodyPr>
            <a:normAutofit/>
          </a:bodyPr>
          <a:lstStyle/>
          <a:p>
            <a:r>
              <a:rPr lang="en-US" sz="2800" dirty="0" smtClean="0"/>
              <a:t>What should be included in the budget?</a:t>
            </a:r>
          </a:p>
          <a:p>
            <a:pPr lvl="1"/>
            <a:r>
              <a:rPr lang="en-US" sz="2000" dirty="0"/>
              <a:t>The budget is a strong indicator of the overall organization of the proposed learning opportunity. All of the major costs need to be reasonable and accounted for</a:t>
            </a:r>
            <a:r>
              <a:rPr lang="en-US" sz="2000" dirty="0" smtClean="0"/>
              <a:t>.</a:t>
            </a:r>
          </a:p>
          <a:p>
            <a:pPr lvl="1"/>
            <a:r>
              <a:rPr lang="en-US" sz="2000" dirty="0"/>
              <a:t>It is expected that a substantial </a:t>
            </a:r>
            <a:r>
              <a:rPr lang="en-US" sz="2000" dirty="0" smtClean="0"/>
              <a:t>portion </a:t>
            </a:r>
            <a:r>
              <a:rPr lang="en-US" sz="2000" dirty="0"/>
              <a:t>of the budget will be related to travel and living expenses, like rent, food, and airfare. </a:t>
            </a:r>
            <a:r>
              <a:rPr lang="en-US" sz="2000" dirty="0" smtClean="0"/>
              <a:t> The award funds are meant to facilitate you travelling to have a new experience you could not otherwise do.</a:t>
            </a:r>
          </a:p>
          <a:p>
            <a:pPr lvl="1"/>
            <a:r>
              <a:rPr lang="en-US" sz="2000" dirty="0" smtClean="0"/>
              <a:t>Some research </a:t>
            </a:r>
            <a:r>
              <a:rPr lang="en-US" sz="2000" dirty="0"/>
              <a:t>and project-related costs are acceptable, however this scholarship is not meant to be a research grant-funding vehicle. </a:t>
            </a:r>
            <a:endParaRPr lang="en-US" sz="2000" dirty="0" smtClean="0"/>
          </a:p>
          <a:p>
            <a:pPr lvl="1"/>
            <a:r>
              <a:rPr lang="en-US" sz="2000" dirty="0"/>
              <a:t>It is acceptable to have a “contingency” or “other” section in the budget in order to account for unexpected </a:t>
            </a:r>
            <a:r>
              <a:rPr lang="en-US" sz="2000" dirty="0" smtClean="0"/>
              <a:t>costs.  </a:t>
            </a:r>
            <a:r>
              <a:rPr lang="en-US" sz="2000" dirty="0"/>
              <a:t>H</a:t>
            </a:r>
            <a:r>
              <a:rPr lang="en-US" sz="2000" dirty="0" smtClean="0"/>
              <a:t>owever</a:t>
            </a:r>
            <a:r>
              <a:rPr lang="en-US" sz="2000" dirty="0"/>
              <a:t>, this section should not account for more than 5-7% of your total requested award amount. </a:t>
            </a:r>
          </a:p>
        </p:txBody>
      </p:sp>
    </p:spTree>
    <p:extLst>
      <p:ext uri="{BB962C8B-B14F-4D97-AF65-F5344CB8AC3E}">
        <p14:creationId xmlns:p14="http://schemas.microsoft.com/office/powerpoint/2010/main" val="1156044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Frequently</a:t>
            </a:r>
            <a:r>
              <a:rPr lang="en-US" dirty="0" smtClean="0"/>
              <a:t> </a:t>
            </a:r>
            <a:r>
              <a:rPr lang="en-US" dirty="0" smtClean="0">
                <a:solidFill>
                  <a:schemeClr val="accent1">
                    <a:lumMod val="75000"/>
                  </a:schemeClr>
                </a:solidFill>
              </a:rPr>
              <a:t>Asked Questions:</a:t>
            </a:r>
            <a:endParaRPr lang="en-US" dirty="0">
              <a:solidFill>
                <a:schemeClr val="accent1">
                  <a:lumMod val="75000"/>
                </a:schemeClr>
              </a:solidFill>
            </a:endParaRPr>
          </a:p>
        </p:txBody>
      </p:sp>
      <p:sp>
        <p:nvSpPr>
          <p:cNvPr id="3" name="Content Placeholder 2"/>
          <p:cNvSpPr>
            <a:spLocks noGrp="1"/>
          </p:cNvSpPr>
          <p:nvPr>
            <p:ph idx="1"/>
          </p:nvPr>
        </p:nvSpPr>
        <p:spPr>
          <a:xfrm>
            <a:off x="457200" y="1417638"/>
            <a:ext cx="8229600" cy="5149417"/>
          </a:xfrm>
        </p:spPr>
        <p:txBody>
          <a:bodyPr>
            <a:normAutofit/>
          </a:bodyPr>
          <a:lstStyle/>
          <a:p>
            <a:r>
              <a:rPr lang="en-US" sz="2400" dirty="0" smtClean="0"/>
              <a:t>How are winners chosen?</a:t>
            </a:r>
          </a:p>
          <a:p>
            <a:pPr lvl="1"/>
            <a:r>
              <a:rPr lang="en-US" sz="1800" dirty="0" smtClean="0"/>
              <a:t>Applications are reviewed by a committee composed of faculty members from health and health-related disciplines.  Applications are assessed by the committee via the “Evaluation Criteria” for the Friedman.</a:t>
            </a:r>
          </a:p>
          <a:p>
            <a:r>
              <a:rPr lang="en-US" sz="2400" dirty="0" smtClean="0"/>
              <a:t>How many awards are given per year?</a:t>
            </a:r>
          </a:p>
          <a:p>
            <a:pPr lvl="1"/>
            <a:r>
              <a:rPr lang="en-US" sz="1800" dirty="0" smtClean="0"/>
              <a:t>In recent years, up to 9 applicants have received the Friedman</a:t>
            </a:r>
          </a:p>
          <a:p>
            <a:r>
              <a:rPr lang="en-US" sz="2400" dirty="0" smtClean="0"/>
              <a:t>If </a:t>
            </a:r>
            <a:r>
              <a:rPr lang="en-US" sz="2400" dirty="0"/>
              <a:t>my application is successful, when would I receive the funds?</a:t>
            </a:r>
          </a:p>
          <a:p>
            <a:pPr lvl="1"/>
            <a:r>
              <a:rPr lang="en-US" sz="1800" dirty="0"/>
              <a:t>The earliest that the first installment of funds can be paid out is June.</a:t>
            </a:r>
          </a:p>
          <a:p>
            <a:r>
              <a:rPr lang="en-US" sz="2400" dirty="0" smtClean="0"/>
              <a:t>When will applicants hear if their application is successful?</a:t>
            </a:r>
          </a:p>
          <a:p>
            <a:pPr lvl="1"/>
            <a:r>
              <a:rPr lang="en-US" sz="1800" dirty="0"/>
              <a:t>The length of the adjudication process is dependent on the number of applications received in each competition cycle. It is anticipated that applicants will be notified </a:t>
            </a:r>
            <a:r>
              <a:rPr lang="en-US" sz="1800" dirty="0" smtClean="0"/>
              <a:t>by early May.</a:t>
            </a:r>
          </a:p>
        </p:txBody>
      </p:sp>
    </p:spTree>
    <p:extLst>
      <p:ext uri="{BB962C8B-B14F-4D97-AF65-F5344CB8AC3E}">
        <p14:creationId xmlns:p14="http://schemas.microsoft.com/office/powerpoint/2010/main" val="9977771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989"/>
            <a:ext cx="8229600" cy="2759825"/>
          </a:xfrm>
        </p:spPr>
        <p:txBody>
          <a:bodyPr>
            <a:normAutofit/>
          </a:bodyPr>
          <a:lstStyle/>
          <a:p>
            <a:r>
              <a:rPr lang="en-US" dirty="0" smtClean="0">
                <a:solidFill>
                  <a:schemeClr val="accent1">
                    <a:lumMod val="75000"/>
                  </a:schemeClr>
                </a:solidFill>
              </a:rPr>
              <a:t>Questions?</a:t>
            </a:r>
            <a:endParaRPr lang="en-US" dirty="0">
              <a:solidFill>
                <a:schemeClr val="accent1">
                  <a:lumMod val="75000"/>
                </a:schemeClr>
              </a:solidFill>
            </a:endParaRPr>
          </a:p>
        </p:txBody>
      </p:sp>
    </p:spTree>
    <p:extLst>
      <p:ext uri="{BB962C8B-B14F-4D97-AF65-F5344CB8AC3E}">
        <p14:creationId xmlns:p14="http://schemas.microsoft.com/office/powerpoint/2010/main" val="2971691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989"/>
            <a:ext cx="8229600" cy="2759825"/>
          </a:xfrm>
        </p:spPr>
        <p:txBody>
          <a:bodyPr>
            <a:normAutofit/>
          </a:bodyPr>
          <a:lstStyle/>
          <a:p>
            <a:r>
              <a:rPr lang="en-US" dirty="0" smtClean="0">
                <a:solidFill>
                  <a:schemeClr val="accent1">
                    <a:lumMod val="75000"/>
                  </a:schemeClr>
                </a:solidFill>
              </a:rPr>
              <a:t>Additional questions?  </a:t>
            </a:r>
            <a:br>
              <a:rPr lang="en-US" dirty="0" smtClean="0">
                <a:solidFill>
                  <a:schemeClr val="accent1">
                    <a:lumMod val="75000"/>
                  </a:schemeClr>
                </a:solidFill>
              </a:rPr>
            </a:br>
            <a:r>
              <a:rPr lang="en-US" dirty="0" smtClean="0">
                <a:solidFill>
                  <a:schemeClr val="accent1">
                    <a:lumMod val="75000"/>
                  </a:schemeClr>
                </a:solidFill>
              </a:rPr>
              <a:t>Contact us at graduate.awards@ubc.ca.</a:t>
            </a:r>
            <a:endParaRPr lang="en-US" dirty="0">
              <a:solidFill>
                <a:schemeClr val="accent1">
                  <a:lumMod val="75000"/>
                </a:schemeClr>
              </a:solidFill>
            </a:endParaRPr>
          </a:p>
        </p:txBody>
      </p:sp>
    </p:spTree>
    <p:extLst>
      <p:ext uri="{BB962C8B-B14F-4D97-AF65-F5344CB8AC3E}">
        <p14:creationId xmlns:p14="http://schemas.microsoft.com/office/powerpoint/2010/main" val="316454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The Goal and Mission of the Friedman </a:t>
            </a:r>
            <a:r>
              <a:rPr lang="en-US" dirty="0">
                <a:solidFill>
                  <a:schemeClr val="accent1">
                    <a:lumMod val="75000"/>
                  </a:schemeClr>
                </a:solidFill>
              </a:rPr>
              <a:t>Award for Scholars in </a:t>
            </a:r>
            <a:r>
              <a:rPr lang="en-US" dirty="0" smtClean="0">
                <a:solidFill>
                  <a:schemeClr val="accent1">
                    <a:lumMod val="75000"/>
                  </a:schemeClr>
                </a:solidFill>
              </a:rPr>
              <a:t>Health</a:t>
            </a:r>
            <a:endParaRPr lang="en-US" dirty="0">
              <a:solidFill>
                <a:schemeClr val="accent1">
                  <a:lumMod val="75000"/>
                </a:schemeClr>
              </a:solidFill>
            </a:endParaRPr>
          </a:p>
        </p:txBody>
      </p:sp>
      <p:sp>
        <p:nvSpPr>
          <p:cNvPr id="3" name="Content Placeholder 2"/>
          <p:cNvSpPr>
            <a:spLocks noGrp="1"/>
          </p:cNvSpPr>
          <p:nvPr>
            <p:ph idx="1"/>
          </p:nvPr>
        </p:nvSpPr>
        <p:spPr>
          <a:xfrm>
            <a:off x="457200" y="2057400"/>
            <a:ext cx="8229600" cy="4525963"/>
          </a:xfrm>
        </p:spPr>
        <p:txBody>
          <a:bodyPr>
            <a:normAutofit fontScale="70000" lnSpcReduction="20000"/>
          </a:bodyPr>
          <a:lstStyle/>
          <a:p>
            <a:pPr marL="0" indent="0" algn="ctr">
              <a:buNone/>
            </a:pPr>
            <a:r>
              <a:rPr lang="en-US" dirty="0" smtClean="0"/>
              <a:t>The Friedmans </a:t>
            </a:r>
            <a:r>
              <a:rPr lang="en-US" dirty="0"/>
              <a:t>believed that a </a:t>
            </a:r>
            <a:r>
              <a:rPr lang="en-US" dirty="0" smtClean="0"/>
              <a:t>well-rounded and transformative education includes learning from different perspectives and cultures. </a:t>
            </a:r>
          </a:p>
          <a:p>
            <a:endParaRPr lang="en-US" dirty="0" smtClean="0"/>
          </a:p>
          <a:p>
            <a:pPr marL="0" indent="0">
              <a:buNone/>
            </a:pPr>
            <a:r>
              <a:rPr lang="en-US" b="1" dirty="0" smtClean="0"/>
              <a:t>Goal:</a:t>
            </a:r>
            <a:r>
              <a:rPr lang="en-US" dirty="0" smtClean="0"/>
              <a:t> To </a:t>
            </a:r>
            <a:r>
              <a:rPr lang="en-US" dirty="0"/>
              <a:t>provide funding to graduate students or medical residents so that they can pursue a learning opportunity to further their </a:t>
            </a:r>
            <a:r>
              <a:rPr lang="en-US" dirty="0" smtClean="0"/>
              <a:t>career </a:t>
            </a:r>
            <a:r>
              <a:rPr lang="en-US" dirty="0"/>
              <a:t>or to bring new perspectives to the education they have already received.</a:t>
            </a:r>
          </a:p>
          <a:p>
            <a:endParaRPr lang="en-US" dirty="0"/>
          </a:p>
          <a:p>
            <a:pPr marL="0" indent="0">
              <a:buNone/>
            </a:pPr>
            <a:r>
              <a:rPr lang="en-US" b="1" dirty="0" smtClean="0"/>
              <a:t>Mission:</a:t>
            </a:r>
            <a:r>
              <a:rPr lang="en-US" dirty="0" smtClean="0"/>
              <a:t> To </a:t>
            </a:r>
            <a:r>
              <a:rPr lang="en-US" dirty="0"/>
              <a:t>extend the global reach of UBC graduate students and UBC medical </a:t>
            </a:r>
            <a:r>
              <a:rPr lang="en-US" dirty="0" smtClean="0"/>
              <a:t>residents and </a:t>
            </a:r>
            <a:r>
              <a:rPr lang="en-US" dirty="0"/>
              <a:t>enrich our scholarly community by providing opportunities for our future scholars in the health sciences to learn from global experts in their respective fields</a:t>
            </a:r>
            <a:r>
              <a:rPr lang="en-US" dirty="0" smtClean="0"/>
              <a:t>.</a:t>
            </a:r>
            <a:endParaRPr lang="en-US" dirty="0"/>
          </a:p>
        </p:txBody>
      </p:sp>
    </p:spTree>
    <p:extLst>
      <p:ext uri="{BB962C8B-B14F-4D97-AF65-F5344CB8AC3E}">
        <p14:creationId xmlns:p14="http://schemas.microsoft.com/office/powerpoint/2010/main" val="3672404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Past </a:t>
            </a:r>
            <a:r>
              <a:rPr lang="en-US" dirty="0" smtClean="0">
                <a:solidFill>
                  <a:schemeClr val="accent1">
                    <a:lumMod val="75000"/>
                  </a:schemeClr>
                </a:solidFill>
              </a:rPr>
              <a:t>Awardees - 2019</a:t>
            </a:r>
            <a:endParaRPr lang="en-US" dirty="0">
              <a:solidFill>
                <a:schemeClr val="accent1">
                  <a:lumMod val="75000"/>
                </a:schemeClr>
              </a:solidFill>
            </a:endParaRPr>
          </a:p>
        </p:txBody>
      </p:sp>
      <p:sp>
        <p:nvSpPr>
          <p:cNvPr id="5" name="Rectangle 4"/>
          <p:cNvSpPr/>
          <p:nvPr/>
        </p:nvSpPr>
        <p:spPr>
          <a:xfrm>
            <a:off x="904875" y="3984507"/>
            <a:ext cx="2200772" cy="1938992"/>
          </a:xfrm>
          <a:prstGeom prst="rect">
            <a:avLst/>
          </a:prstGeom>
        </p:spPr>
        <p:txBody>
          <a:bodyPr wrap="square">
            <a:spAutoFit/>
          </a:bodyPr>
          <a:lstStyle/>
          <a:p>
            <a:pPr algn="ctr"/>
            <a:r>
              <a:rPr lang="en-US" sz="1500" dirty="0" smtClean="0"/>
              <a:t>2019 </a:t>
            </a:r>
            <a:r>
              <a:rPr lang="en-US" sz="1500" dirty="0"/>
              <a:t>Friedman Scholar </a:t>
            </a:r>
            <a:r>
              <a:rPr lang="en-US" sz="1500" b="1" dirty="0" smtClean="0"/>
              <a:t>Madison Bolger-Munro </a:t>
            </a:r>
            <a:r>
              <a:rPr lang="en-US" sz="1500" dirty="0" smtClean="0"/>
              <a:t>is studying </a:t>
            </a:r>
            <a:r>
              <a:rPr lang="en-US" sz="1500" dirty="0"/>
              <a:t>the contribution of mechanical cues at the immune synapse to the B cell </a:t>
            </a:r>
            <a:r>
              <a:rPr lang="en-US" sz="1500" dirty="0" smtClean="0"/>
              <a:t>immune </a:t>
            </a:r>
            <a:r>
              <a:rPr lang="en-US" sz="1500" dirty="0"/>
              <a:t>response </a:t>
            </a:r>
            <a:r>
              <a:rPr lang="en-US" sz="1500" dirty="0" smtClean="0"/>
              <a:t>at the </a:t>
            </a:r>
            <a:r>
              <a:rPr lang="en-US" sz="1500" dirty="0" err="1" smtClean="0"/>
              <a:t>Institut</a:t>
            </a:r>
            <a:r>
              <a:rPr lang="en-US" sz="1500" dirty="0" smtClean="0"/>
              <a:t> Curie</a:t>
            </a:r>
          </a:p>
          <a:p>
            <a:pPr algn="ctr"/>
            <a:r>
              <a:rPr lang="en-US" sz="1500" dirty="0" smtClean="0"/>
              <a:t>(</a:t>
            </a:r>
            <a:r>
              <a:rPr lang="en-US" sz="1500" b="1" dirty="0" smtClean="0"/>
              <a:t>France</a:t>
            </a:r>
            <a:r>
              <a:rPr lang="en-US" sz="1500" dirty="0" smtClean="0"/>
              <a:t>)</a:t>
            </a:r>
            <a:endParaRPr lang="en-US" sz="1500" dirty="0"/>
          </a:p>
        </p:txBody>
      </p:sp>
      <p:sp>
        <p:nvSpPr>
          <p:cNvPr id="6" name="Rectangle 5"/>
          <p:cNvSpPr/>
          <p:nvPr/>
        </p:nvSpPr>
        <p:spPr>
          <a:xfrm>
            <a:off x="3585461" y="3953512"/>
            <a:ext cx="1911192" cy="2400657"/>
          </a:xfrm>
          <a:prstGeom prst="rect">
            <a:avLst/>
          </a:prstGeom>
        </p:spPr>
        <p:txBody>
          <a:bodyPr wrap="square">
            <a:spAutoFit/>
          </a:bodyPr>
          <a:lstStyle/>
          <a:p>
            <a:pPr algn="ctr"/>
            <a:r>
              <a:rPr lang="en-US" sz="1500" dirty="0" smtClean="0"/>
              <a:t>2019 </a:t>
            </a:r>
            <a:r>
              <a:rPr lang="en-US" sz="1500" dirty="0"/>
              <a:t>Friedman Scholar </a:t>
            </a:r>
            <a:r>
              <a:rPr lang="en-US" sz="1500" b="1" dirty="0" smtClean="0"/>
              <a:t>Henry Lu </a:t>
            </a:r>
            <a:r>
              <a:rPr lang="en-US" sz="1500" dirty="0" smtClean="0"/>
              <a:t>is focusing on developing a diagnostic </a:t>
            </a:r>
            <a:r>
              <a:rPr lang="en-US" sz="1500" dirty="0"/>
              <a:t>tool for  rare immune system disorders called the CBM-</a:t>
            </a:r>
            <a:r>
              <a:rPr lang="en-US" sz="1500" dirty="0" err="1"/>
              <a:t>opathies</a:t>
            </a:r>
            <a:r>
              <a:rPr lang="en-US" sz="1500" dirty="0"/>
              <a:t> at the National Institutes of Health (</a:t>
            </a:r>
            <a:r>
              <a:rPr lang="en-US" sz="1500" b="1" dirty="0" smtClean="0"/>
              <a:t>USA</a:t>
            </a:r>
            <a:r>
              <a:rPr lang="en-US" sz="1500" dirty="0" smtClean="0"/>
              <a:t>)</a:t>
            </a:r>
            <a:endParaRPr lang="en-US" sz="1500" dirty="0"/>
          </a:p>
        </p:txBody>
      </p:sp>
      <p:sp>
        <p:nvSpPr>
          <p:cNvPr id="7" name="Rectangle 6"/>
          <p:cNvSpPr/>
          <p:nvPr/>
        </p:nvSpPr>
        <p:spPr>
          <a:xfrm>
            <a:off x="6087366" y="3984507"/>
            <a:ext cx="1928483" cy="2169825"/>
          </a:xfrm>
          <a:prstGeom prst="rect">
            <a:avLst/>
          </a:prstGeom>
        </p:spPr>
        <p:txBody>
          <a:bodyPr wrap="square">
            <a:spAutoFit/>
          </a:bodyPr>
          <a:lstStyle/>
          <a:p>
            <a:pPr algn="ctr"/>
            <a:r>
              <a:rPr lang="en-US" sz="1500" dirty="0" smtClean="0"/>
              <a:t>2019 </a:t>
            </a:r>
            <a:r>
              <a:rPr lang="en-US" sz="1500" dirty="0"/>
              <a:t>Friedman Scholar </a:t>
            </a:r>
            <a:r>
              <a:rPr lang="en-US" sz="1500" b="1" dirty="0" smtClean="0"/>
              <a:t>Maggie Woo Kinshella </a:t>
            </a:r>
            <a:r>
              <a:rPr lang="en-US" sz="1500" dirty="0" smtClean="0"/>
              <a:t>is undertaking a literature </a:t>
            </a:r>
            <a:r>
              <a:rPr lang="en-US" sz="1500" dirty="0"/>
              <a:t>review of maternal nutrition in sub-Saharan Africa </a:t>
            </a:r>
            <a:r>
              <a:rPr lang="en-US" sz="1500" dirty="0" smtClean="0"/>
              <a:t>(</a:t>
            </a:r>
            <a:r>
              <a:rPr lang="en-US" sz="1500" b="1" dirty="0" smtClean="0"/>
              <a:t>UK / Gambia / Kenya / Mozambique</a:t>
            </a:r>
            <a:r>
              <a:rPr lang="en-US" sz="1500" dirty="0" smtClean="0"/>
              <a:t>)</a:t>
            </a:r>
            <a:endParaRPr lang="en-US" sz="15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5461" y="1653124"/>
            <a:ext cx="1907685" cy="191639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6059" y="1653124"/>
            <a:ext cx="1907685" cy="1916396"/>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4863" y="1657081"/>
            <a:ext cx="1940986" cy="1940986"/>
          </a:xfrm>
          <a:prstGeom prst="rect">
            <a:avLst/>
          </a:prstGeom>
        </p:spPr>
      </p:pic>
    </p:spTree>
    <p:extLst>
      <p:ext uri="{BB962C8B-B14F-4D97-AF65-F5344CB8AC3E}">
        <p14:creationId xmlns:p14="http://schemas.microsoft.com/office/powerpoint/2010/main" val="3946942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Past </a:t>
            </a:r>
            <a:r>
              <a:rPr lang="en-US" dirty="0" smtClean="0">
                <a:solidFill>
                  <a:schemeClr val="accent1">
                    <a:lumMod val="75000"/>
                  </a:schemeClr>
                </a:solidFill>
              </a:rPr>
              <a:t>Awardees - 2018</a:t>
            </a:r>
            <a:endParaRPr lang="en-US" dirty="0">
              <a:solidFill>
                <a:schemeClr val="accent1">
                  <a:lumMod val="75000"/>
                </a:schemeClr>
              </a:solidFill>
            </a:endParaRPr>
          </a:p>
        </p:txBody>
      </p:sp>
      <p:sp>
        <p:nvSpPr>
          <p:cNvPr id="4" name="Rectangle 3"/>
          <p:cNvSpPr/>
          <p:nvPr/>
        </p:nvSpPr>
        <p:spPr>
          <a:xfrm>
            <a:off x="802641" y="3852426"/>
            <a:ext cx="2058447" cy="2400657"/>
          </a:xfrm>
          <a:prstGeom prst="rect">
            <a:avLst/>
          </a:prstGeom>
        </p:spPr>
        <p:txBody>
          <a:bodyPr wrap="square">
            <a:spAutoFit/>
          </a:bodyPr>
          <a:lstStyle/>
          <a:p>
            <a:pPr algn="ctr"/>
            <a:r>
              <a:rPr lang="en-US" sz="1500" dirty="0" smtClean="0"/>
              <a:t>2018 </a:t>
            </a:r>
            <a:r>
              <a:rPr lang="en-US" sz="1500" dirty="0"/>
              <a:t>Friedman Scholar </a:t>
            </a:r>
            <a:r>
              <a:rPr lang="en-US" sz="1500" b="1" dirty="0" smtClean="0"/>
              <a:t>Hooman Esfandiari </a:t>
            </a:r>
            <a:r>
              <a:rPr lang="en-US" sz="1500" dirty="0" smtClean="0"/>
              <a:t>is developing </a:t>
            </a:r>
            <a:r>
              <a:rPr lang="en-US" sz="1500" dirty="0"/>
              <a:t>VR technology uses for spinal procedures</a:t>
            </a:r>
          </a:p>
          <a:p>
            <a:pPr algn="ctr"/>
            <a:r>
              <a:rPr lang="en-US" sz="1500" dirty="0"/>
              <a:t>at Ludwig Maximilian University of Munich </a:t>
            </a:r>
            <a:r>
              <a:rPr lang="en-US" sz="1500" dirty="0" smtClean="0"/>
              <a:t>and </a:t>
            </a:r>
            <a:r>
              <a:rPr lang="en-US" sz="1500" dirty="0"/>
              <a:t>the Technical University of Munich </a:t>
            </a:r>
            <a:r>
              <a:rPr lang="en-US" sz="1500" dirty="0" smtClean="0"/>
              <a:t>(</a:t>
            </a:r>
            <a:r>
              <a:rPr lang="en-US" sz="1500" b="1" dirty="0" smtClean="0"/>
              <a:t>Germany)</a:t>
            </a:r>
            <a:endParaRPr lang="en-US" sz="1500" dirty="0"/>
          </a:p>
        </p:txBody>
      </p:sp>
      <p:sp>
        <p:nvSpPr>
          <p:cNvPr id="5" name="Rectangle 4"/>
          <p:cNvSpPr/>
          <p:nvPr/>
        </p:nvSpPr>
        <p:spPr>
          <a:xfrm>
            <a:off x="3567206" y="3872232"/>
            <a:ext cx="2009588" cy="2169825"/>
          </a:xfrm>
          <a:prstGeom prst="rect">
            <a:avLst/>
          </a:prstGeom>
        </p:spPr>
        <p:txBody>
          <a:bodyPr wrap="square">
            <a:spAutoFit/>
          </a:bodyPr>
          <a:lstStyle/>
          <a:p>
            <a:pPr algn="ctr"/>
            <a:r>
              <a:rPr lang="en-US" sz="1500" dirty="0" smtClean="0"/>
              <a:t>2018 </a:t>
            </a:r>
            <a:r>
              <a:rPr lang="en-US" sz="1500" dirty="0"/>
              <a:t>Friedman Scholar </a:t>
            </a:r>
            <a:r>
              <a:rPr lang="en-US" sz="1500" b="1" dirty="0" smtClean="0"/>
              <a:t>Raquel Baldwinson </a:t>
            </a:r>
            <a:r>
              <a:rPr lang="en-US" sz="1500" dirty="0" smtClean="0"/>
              <a:t>is </a:t>
            </a:r>
            <a:r>
              <a:rPr lang="en-US" sz="1500" dirty="0"/>
              <a:t>studying Global Health and the Rhetoric of </a:t>
            </a:r>
            <a:r>
              <a:rPr lang="en-US" sz="1500" dirty="0" err="1" smtClean="0"/>
              <a:t>Interdisciplinarity</a:t>
            </a:r>
            <a:r>
              <a:rPr lang="en-US" sz="1500" dirty="0" smtClean="0"/>
              <a:t> as a Visiting Fellow at Harvard </a:t>
            </a:r>
          </a:p>
          <a:p>
            <a:pPr algn="ctr"/>
            <a:r>
              <a:rPr lang="en-US" sz="1500" dirty="0" smtClean="0"/>
              <a:t>(</a:t>
            </a:r>
            <a:r>
              <a:rPr lang="en-US" sz="1500" b="1" dirty="0" smtClean="0"/>
              <a:t>USA / Canada / Rwanda</a:t>
            </a:r>
            <a:r>
              <a:rPr lang="en-US" sz="1500" dirty="0" smtClean="0"/>
              <a:t>)</a:t>
            </a:r>
            <a:endParaRPr lang="en-US" sz="1500" dirty="0"/>
          </a:p>
        </p:txBody>
      </p:sp>
      <p:sp>
        <p:nvSpPr>
          <p:cNvPr id="7" name="Rectangle 6"/>
          <p:cNvSpPr/>
          <p:nvPr/>
        </p:nvSpPr>
        <p:spPr>
          <a:xfrm>
            <a:off x="6377423" y="3852427"/>
            <a:ext cx="1928483" cy="2169825"/>
          </a:xfrm>
          <a:prstGeom prst="rect">
            <a:avLst/>
          </a:prstGeom>
        </p:spPr>
        <p:txBody>
          <a:bodyPr wrap="square">
            <a:spAutoFit/>
          </a:bodyPr>
          <a:lstStyle/>
          <a:p>
            <a:pPr algn="ctr"/>
            <a:r>
              <a:rPr lang="en-US" sz="1500" dirty="0" smtClean="0"/>
              <a:t>2018 </a:t>
            </a:r>
            <a:r>
              <a:rPr lang="en-US" sz="1500" dirty="0"/>
              <a:t>Friedman Scholar </a:t>
            </a:r>
            <a:r>
              <a:rPr lang="en-US" sz="1500" b="1" dirty="0" smtClean="0"/>
              <a:t>Andrew Perrin </a:t>
            </a:r>
            <a:r>
              <a:rPr lang="en-US" sz="1500" dirty="0" smtClean="0"/>
              <a:t>is a medical resident </a:t>
            </a:r>
            <a:r>
              <a:rPr lang="en-US" sz="1500" dirty="0"/>
              <a:t>studying how antipsychotic medications impact hippocampal </a:t>
            </a:r>
            <a:r>
              <a:rPr lang="en-US" sz="1500" dirty="0" smtClean="0"/>
              <a:t>neurogenesis at </a:t>
            </a:r>
            <a:r>
              <a:rPr lang="en-US" sz="1500" dirty="0"/>
              <a:t>King’s College, London </a:t>
            </a:r>
            <a:r>
              <a:rPr lang="en-US" sz="1500" dirty="0" smtClean="0"/>
              <a:t>(</a:t>
            </a:r>
            <a:r>
              <a:rPr lang="en-US" sz="1500" b="1" dirty="0" smtClean="0"/>
              <a:t>UK</a:t>
            </a:r>
            <a:r>
              <a:rPr lang="en-US" sz="1500" dirty="0" smtClean="0"/>
              <a:t>)</a:t>
            </a:r>
            <a:endParaRPr lang="en-US" sz="15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1" y="1567072"/>
            <a:ext cx="1948432" cy="1957329"/>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3212" y="1567072"/>
            <a:ext cx="1983582" cy="1983582"/>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77423" y="1567072"/>
            <a:ext cx="1974566" cy="1983582"/>
          </a:xfrm>
          <a:prstGeom prst="rect">
            <a:avLst/>
          </a:prstGeom>
        </p:spPr>
      </p:pic>
    </p:spTree>
    <p:extLst>
      <p:ext uri="{BB962C8B-B14F-4D97-AF65-F5344CB8AC3E}">
        <p14:creationId xmlns:p14="http://schemas.microsoft.com/office/powerpoint/2010/main" val="2561751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332" y="1305097"/>
            <a:ext cx="7689272" cy="3785652"/>
          </a:xfrm>
          <a:prstGeom prst="rect">
            <a:avLst/>
          </a:prstGeom>
          <a:noFill/>
        </p:spPr>
        <p:txBody>
          <a:bodyPr wrap="square" rtlCol="0">
            <a:spAutoFit/>
          </a:bodyPr>
          <a:lstStyle/>
          <a:p>
            <a:r>
              <a:rPr lang="en-US" sz="2400" dirty="0"/>
              <a:t>Past awardees have come from a variety of fields, including</a:t>
            </a:r>
            <a:r>
              <a:rPr lang="en-US" sz="2400" dirty="0" smtClean="0"/>
              <a:t>:</a:t>
            </a:r>
          </a:p>
          <a:p>
            <a:pPr marL="285750" indent="-285750">
              <a:buFont typeface="Arial" panose="020B0604020202020204" pitchFamily="34" charset="0"/>
              <a:buChar char="•"/>
            </a:pPr>
            <a:r>
              <a:rPr lang="en-US" sz="2400" dirty="0" smtClean="0"/>
              <a:t>English</a:t>
            </a:r>
          </a:p>
          <a:p>
            <a:pPr marL="285750" indent="-285750">
              <a:buFont typeface="Arial" panose="020B0604020202020204" pitchFamily="34" charset="0"/>
              <a:buChar char="•"/>
            </a:pPr>
            <a:r>
              <a:rPr lang="en-US" sz="2400" dirty="0"/>
              <a:t>Population and Public </a:t>
            </a:r>
            <a:r>
              <a:rPr lang="en-US" sz="2400" dirty="0" smtClean="0"/>
              <a:t>Health</a:t>
            </a:r>
          </a:p>
          <a:p>
            <a:pPr marL="285750" indent="-285750">
              <a:buFont typeface="Arial" panose="020B0604020202020204" pitchFamily="34" charset="0"/>
              <a:buChar char="•"/>
            </a:pPr>
            <a:r>
              <a:rPr lang="en-US" sz="2400" dirty="0"/>
              <a:t>Microbiology and </a:t>
            </a:r>
            <a:r>
              <a:rPr lang="en-US" sz="2400" dirty="0" smtClean="0"/>
              <a:t>Immunology</a:t>
            </a:r>
          </a:p>
          <a:p>
            <a:pPr marL="285750" indent="-285750">
              <a:buFont typeface="Arial" panose="020B0604020202020204" pitchFamily="34" charset="0"/>
              <a:buChar char="•"/>
            </a:pPr>
            <a:r>
              <a:rPr lang="en-US" sz="2400" dirty="0"/>
              <a:t>Medical </a:t>
            </a:r>
            <a:r>
              <a:rPr lang="en-US" sz="2400" dirty="0" smtClean="0"/>
              <a:t>Genetics</a:t>
            </a:r>
          </a:p>
          <a:p>
            <a:pPr marL="285750" indent="-285750">
              <a:buFont typeface="Arial" panose="020B0604020202020204" pitchFamily="34" charset="0"/>
              <a:buChar char="•"/>
            </a:pPr>
            <a:r>
              <a:rPr lang="en-US" sz="2400" dirty="0" smtClean="0"/>
              <a:t>Experimental Medicine</a:t>
            </a:r>
          </a:p>
          <a:p>
            <a:pPr marL="285750" indent="-285750">
              <a:buFont typeface="Arial" panose="020B0604020202020204" pitchFamily="34" charset="0"/>
              <a:buChar char="•"/>
            </a:pPr>
            <a:r>
              <a:rPr lang="en-US" sz="2400" dirty="0" smtClean="0"/>
              <a:t>Chemistry</a:t>
            </a:r>
          </a:p>
          <a:p>
            <a:pPr marL="285750" indent="-285750">
              <a:buFont typeface="Arial" panose="020B0604020202020204" pitchFamily="34" charset="0"/>
              <a:buChar char="•"/>
            </a:pPr>
            <a:r>
              <a:rPr lang="en-US" sz="2400" dirty="0" smtClean="0"/>
              <a:t>Psychology</a:t>
            </a:r>
          </a:p>
          <a:p>
            <a:pPr marL="285750" indent="-285750">
              <a:buFont typeface="Arial" panose="020B0604020202020204" pitchFamily="34" charset="0"/>
              <a:buChar char="•"/>
            </a:pPr>
            <a:r>
              <a:rPr lang="en-US" sz="2400" dirty="0" smtClean="0"/>
              <a:t>Health Sciences</a:t>
            </a:r>
          </a:p>
          <a:p>
            <a:pPr marL="285750" indent="-285750">
              <a:buFont typeface="Arial" panose="020B0604020202020204" pitchFamily="34" charset="0"/>
              <a:buChar char="•"/>
            </a:pPr>
            <a:r>
              <a:rPr lang="en-US" sz="2400" dirty="0" smtClean="0"/>
              <a:t>Biomedical Engineering</a:t>
            </a:r>
            <a:endParaRPr lang="en-US" sz="2400" dirty="0"/>
          </a:p>
        </p:txBody>
      </p:sp>
    </p:spTree>
    <p:extLst>
      <p:ext uri="{BB962C8B-B14F-4D97-AF65-F5344CB8AC3E}">
        <p14:creationId xmlns:p14="http://schemas.microsoft.com/office/powerpoint/2010/main" val="1324703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Profile of 2018 recipient Christina Luong</a:t>
            </a:r>
            <a:endParaRPr lang="en-US" dirty="0">
              <a:solidFill>
                <a:schemeClr val="accent1">
                  <a:lumMod val="75000"/>
                </a:schemeClr>
              </a:solidFill>
            </a:endParaRPr>
          </a:p>
        </p:txBody>
      </p:sp>
      <p:sp>
        <p:nvSpPr>
          <p:cNvPr id="3" name="Content Placeholder 2"/>
          <p:cNvSpPr>
            <a:spLocks noGrp="1"/>
          </p:cNvSpPr>
          <p:nvPr>
            <p:ph idx="1"/>
          </p:nvPr>
        </p:nvSpPr>
        <p:spPr>
          <a:xfrm>
            <a:off x="3857624" y="2005805"/>
            <a:ext cx="4829175" cy="4414045"/>
          </a:xfrm>
        </p:spPr>
        <p:txBody>
          <a:bodyPr>
            <a:noAutofit/>
          </a:bodyPr>
          <a:lstStyle/>
          <a:p>
            <a:pPr marL="0" indent="0">
              <a:buNone/>
            </a:pPr>
            <a:r>
              <a:rPr lang="en-US" sz="2000" dirty="0" smtClean="0"/>
              <a:t>Department</a:t>
            </a:r>
            <a:r>
              <a:rPr lang="en-US" sz="2000" dirty="0"/>
              <a:t>: Medicine, </a:t>
            </a:r>
            <a:r>
              <a:rPr lang="en-US" sz="2000" dirty="0" smtClean="0"/>
              <a:t>Cardiology</a:t>
            </a:r>
          </a:p>
          <a:p>
            <a:pPr marL="0" indent="0">
              <a:buNone/>
            </a:pPr>
            <a:r>
              <a:rPr lang="en-US" sz="2000" dirty="0" smtClean="0"/>
              <a:t>Dates of </a:t>
            </a:r>
            <a:r>
              <a:rPr lang="en-US" sz="2000" dirty="0"/>
              <a:t>funded opportunity: July 1, 2018, until June 30, </a:t>
            </a:r>
            <a:r>
              <a:rPr lang="en-US" sz="2000" dirty="0" smtClean="0"/>
              <a:t>2019</a:t>
            </a:r>
          </a:p>
          <a:p>
            <a:pPr marL="0" indent="0">
              <a:buNone/>
            </a:pPr>
            <a:r>
              <a:rPr lang="en-US" sz="2000" dirty="0" smtClean="0"/>
              <a:t>Location</a:t>
            </a:r>
            <a:r>
              <a:rPr lang="en-US" sz="2000" dirty="0"/>
              <a:t>: Rochester, </a:t>
            </a:r>
            <a:r>
              <a:rPr lang="en-US" sz="2000" dirty="0" smtClean="0"/>
              <a:t>Minnesota at the Mayo Clinic</a:t>
            </a:r>
          </a:p>
          <a:p>
            <a:pPr marL="0" indent="0">
              <a:buNone/>
            </a:pPr>
            <a:r>
              <a:rPr lang="en-US" sz="2000" dirty="0"/>
              <a:t>Description: Clinical training in echocardiography with a clinical and research focus on stress echocardiography. Stress echo is a specialized test that evaluates cardiac structure and function during physiologic </a:t>
            </a:r>
            <a:r>
              <a:rPr lang="en-US" sz="2000" dirty="0" smtClean="0"/>
              <a:t>stress.</a:t>
            </a:r>
          </a:p>
          <a:p>
            <a:pPr marL="0" indent="0">
              <a:buNone/>
            </a:pPr>
            <a:r>
              <a:rPr lang="en-US" sz="2000" dirty="0" smtClean="0"/>
              <a:t>Funds </a:t>
            </a:r>
            <a:r>
              <a:rPr lang="en-US" sz="2000" dirty="0"/>
              <a:t>used </a:t>
            </a:r>
            <a:r>
              <a:rPr lang="en-US" sz="2000" dirty="0" smtClean="0"/>
              <a:t>for: Living </a:t>
            </a:r>
            <a:r>
              <a:rPr lang="en-US" sz="2000" dirty="0"/>
              <a:t>expenses</a:t>
            </a:r>
          </a:p>
          <a:p>
            <a:pPr marL="0" indent="0">
              <a:buNone/>
            </a:pPr>
            <a:endParaRPr lang="en-US" sz="2000" dirty="0" smtClean="0"/>
          </a:p>
          <a:p>
            <a:pPr marL="0" indent="0">
              <a:buNone/>
            </a:pPr>
            <a:endParaRPr lang="en-US" sz="2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224" y="2005805"/>
            <a:ext cx="2937669" cy="2937669"/>
          </a:xfrm>
          <a:prstGeom prst="rect">
            <a:avLst/>
          </a:prstGeom>
        </p:spPr>
      </p:pic>
    </p:spTree>
    <p:extLst>
      <p:ext uri="{BB962C8B-B14F-4D97-AF65-F5344CB8AC3E}">
        <p14:creationId xmlns:p14="http://schemas.microsoft.com/office/powerpoint/2010/main" val="93951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Profile of 2018 recipient Christina Luong</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781550"/>
          </a:xfrm>
        </p:spPr>
        <p:txBody>
          <a:bodyPr>
            <a:noAutofit/>
          </a:bodyPr>
          <a:lstStyle/>
          <a:p>
            <a:pPr marL="0" indent="0">
              <a:buNone/>
            </a:pPr>
            <a:r>
              <a:rPr lang="en-US" sz="1900" dirty="0" smtClean="0"/>
              <a:t>Highlights: </a:t>
            </a:r>
          </a:p>
          <a:p>
            <a:r>
              <a:rPr lang="en-US" sz="1900" dirty="0" smtClean="0"/>
              <a:t>Experience </a:t>
            </a:r>
            <a:r>
              <a:rPr lang="en-US" sz="1900" dirty="0"/>
              <a:t>of working within a world-class health system with a focus on patient-centered care and excellence in echocardiography. </a:t>
            </a:r>
            <a:endParaRPr lang="en-US" sz="1900" dirty="0" smtClean="0"/>
          </a:p>
          <a:p>
            <a:r>
              <a:rPr lang="en-US" sz="1900" dirty="0" smtClean="0"/>
              <a:t>Opportunity </a:t>
            </a:r>
            <a:r>
              <a:rPr lang="en-US" sz="1900" dirty="0"/>
              <a:t>to work with world leaders in the field of echocardiography (Guideline writers and authorities in the </a:t>
            </a:r>
            <a:r>
              <a:rPr lang="en-US" sz="1900" dirty="0" smtClean="0"/>
              <a:t>field)</a:t>
            </a:r>
          </a:p>
          <a:p>
            <a:r>
              <a:rPr lang="en-US" sz="1900" dirty="0" smtClean="0"/>
              <a:t>Clinical </a:t>
            </a:r>
            <a:r>
              <a:rPr lang="en-US" sz="1900" dirty="0"/>
              <a:t>volumes for  specialized testing (stress echo) that are 10x higher than available </a:t>
            </a:r>
            <a:r>
              <a:rPr lang="en-US" sz="1900" dirty="0" smtClean="0"/>
              <a:t>locally</a:t>
            </a:r>
          </a:p>
          <a:p>
            <a:r>
              <a:rPr lang="en-US" sz="1900" dirty="0" smtClean="0"/>
              <a:t>Getting </a:t>
            </a:r>
            <a:r>
              <a:rPr lang="en-US" sz="1900" dirty="0"/>
              <a:t>to know the culture of the Midwest </a:t>
            </a:r>
            <a:endParaRPr lang="en-US" sz="1900" dirty="0" smtClean="0"/>
          </a:p>
          <a:p>
            <a:pPr marL="0" indent="0">
              <a:buNone/>
            </a:pPr>
            <a:r>
              <a:rPr lang="en-US" sz="1900" dirty="0" smtClean="0"/>
              <a:t>Any </a:t>
            </a:r>
            <a:r>
              <a:rPr lang="en-US" sz="1900" dirty="0"/>
              <a:t>tips for future Friedman </a:t>
            </a:r>
            <a:r>
              <a:rPr lang="en-US" sz="1900" dirty="0" smtClean="0"/>
              <a:t>applicants?</a:t>
            </a:r>
          </a:p>
          <a:p>
            <a:r>
              <a:rPr lang="en-US" sz="1900" dirty="0" smtClean="0"/>
              <a:t>Consider </a:t>
            </a:r>
            <a:r>
              <a:rPr lang="en-US" sz="1900" dirty="0"/>
              <a:t>the institution that will allow you the best clinical training or research environment for your field of interest. This is truly an opportunity to seek out world-class training or research </a:t>
            </a:r>
            <a:r>
              <a:rPr lang="en-US" sz="1900" dirty="0" smtClean="0"/>
              <a:t>experience.</a:t>
            </a:r>
          </a:p>
          <a:p>
            <a:r>
              <a:rPr lang="en-US" sz="1900" dirty="0" smtClean="0"/>
              <a:t>This </a:t>
            </a:r>
            <a:r>
              <a:rPr lang="en-US" sz="1900" dirty="0"/>
              <a:t>scholarship afforded the opportunity to obtain expertise that would benefit British Columbians and allowed me to grow as a clinician </a:t>
            </a:r>
          </a:p>
          <a:p>
            <a:pPr marL="0" indent="0">
              <a:buNone/>
            </a:pPr>
            <a:endParaRPr lang="en-US" sz="1900" dirty="0"/>
          </a:p>
          <a:p>
            <a:pPr marL="0" indent="0">
              <a:buNone/>
            </a:pPr>
            <a:endParaRPr lang="en-US" sz="1900" dirty="0"/>
          </a:p>
        </p:txBody>
      </p:sp>
    </p:spTree>
    <p:extLst>
      <p:ext uri="{BB962C8B-B14F-4D97-AF65-F5344CB8AC3E}">
        <p14:creationId xmlns:p14="http://schemas.microsoft.com/office/powerpoint/2010/main" val="3916699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0638"/>
            <a:ext cx="8229600" cy="1143000"/>
          </a:xfrm>
        </p:spPr>
        <p:txBody>
          <a:bodyPr>
            <a:noAutofit/>
          </a:bodyPr>
          <a:lstStyle/>
          <a:p>
            <a:r>
              <a:rPr lang="en-US" b="1" dirty="0" smtClean="0">
                <a:solidFill>
                  <a:schemeClr val="accent1">
                    <a:lumMod val="75000"/>
                  </a:schemeClr>
                </a:solidFill>
              </a:rPr>
              <a:t>Overview of the </a:t>
            </a:r>
            <a:r>
              <a:rPr lang="en-US" sz="4800" b="1" dirty="0" smtClean="0">
                <a:solidFill>
                  <a:schemeClr val="accent1">
                    <a:lumMod val="75000"/>
                  </a:schemeClr>
                </a:solidFill>
              </a:rPr>
              <a:t>Application</a:t>
            </a:r>
            <a:r>
              <a:rPr lang="en-US" b="1" dirty="0" smtClean="0">
                <a:solidFill>
                  <a:schemeClr val="accent1">
                    <a:lumMod val="75000"/>
                  </a:schemeClr>
                </a:solidFill>
              </a:rPr>
              <a:t> Process</a:t>
            </a:r>
            <a:endParaRPr lang="en-US" b="1" dirty="0">
              <a:solidFill>
                <a:schemeClr val="accent1">
                  <a:lumMod val="75000"/>
                </a:schemeClr>
              </a:solidFill>
            </a:endParaRPr>
          </a:p>
        </p:txBody>
      </p:sp>
    </p:spTree>
    <p:extLst>
      <p:ext uri="{BB962C8B-B14F-4D97-AF65-F5344CB8AC3E}">
        <p14:creationId xmlns:p14="http://schemas.microsoft.com/office/powerpoint/2010/main" val="2136795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8144</TotalTime>
  <Words>2320</Words>
  <Application>Microsoft Office PowerPoint</Application>
  <PresentationFormat>On-screen Show (4:3)</PresentationFormat>
  <Paragraphs>167</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Arial Black</vt:lpstr>
      <vt:lpstr>Calibri</vt:lpstr>
      <vt:lpstr>Whitney Book</vt:lpstr>
      <vt:lpstr>Office Theme</vt:lpstr>
      <vt:lpstr>PowerPoint Presentation</vt:lpstr>
      <vt:lpstr>History of the Award: Constance Livingstone &amp; Sydney Friedman</vt:lpstr>
      <vt:lpstr>The Goal and Mission of the Friedman Award for Scholars in Health</vt:lpstr>
      <vt:lpstr>Past Awardees - 2019</vt:lpstr>
      <vt:lpstr>Past Awardees - 2018</vt:lpstr>
      <vt:lpstr>PowerPoint Presentation</vt:lpstr>
      <vt:lpstr>Profile of 2018 recipient Christina Luong</vt:lpstr>
      <vt:lpstr>Profile of 2018 recipient Christina Luong</vt:lpstr>
      <vt:lpstr>Overview of the Application Process</vt:lpstr>
      <vt:lpstr>Key Details</vt:lpstr>
      <vt:lpstr>Eligibility - Applicant</vt:lpstr>
      <vt:lpstr>Eligibility – Applicant (cont’d)</vt:lpstr>
      <vt:lpstr>Eligibility - Opportunity</vt:lpstr>
      <vt:lpstr>Eligibility – Opportunity (cont’d)</vt:lpstr>
      <vt:lpstr>Eligibility – Budget Expenses</vt:lpstr>
      <vt:lpstr>Evaluation Criteria</vt:lpstr>
      <vt:lpstr>Application Requirements</vt:lpstr>
      <vt:lpstr>Application Requirements (cont’d)</vt:lpstr>
      <vt:lpstr>Application Submission</vt:lpstr>
      <vt:lpstr>When crafting your application, consider:</vt:lpstr>
      <vt:lpstr>When crafting your application, consider:</vt:lpstr>
      <vt:lpstr>When crafting your application, consider:</vt:lpstr>
      <vt:lpstr>When crafting your application, consider:</vt:lpstr>
      <vt:lpstr>Frequently Asked Questions:</vt:lpstr>
      <vt:lpstr>Frequently Asked Questions:</vt:lpstr>
      <vt:lpstr>Frequently Asked Questions:</vt:lpstr>
      <vt:lpstr>Frequently Asked Questions:</vt:lpstr>
      <vt:lpstr>Questions?</vt:lpstr>
      <vt:lpstr>Additional questions?   Contact us at graduate.awards@ubc.ca.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&amp; Postdoctoral Education Faculty of Medicine</dc:title>
  <dc:creator>Wendy Robinson</dc:creator>
  <cp:lastModifiedBy>Thorson, Natalie</cp:lastModifiedBy>
  <cp:revision>374</cp:revision>
  <cp:lastPrinted>2019-12-12T22:30:51Z</cp:lastPrinted>
  <dcterms:created xsi:type="dcterms:W3CDTF">2016-03-31T03:30:01Z</dcterms:created>
  <dcterms:modified xsi:type="dcterms:W3CDTF">2019-12-12T22:33:07Z</dcterms:modified>
</cp:coreProperties>
</file>