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60" r:id="rId2"/>
    <p:sldId id="350" r:id="rId3"/>
    <p:sldId id="352" r:id="rId4"/>
    <p:sldId id="358" r:id="rId5"/>
    <p:sldId id="373" r:id="rId6"/>
    <p:sldId id="361" r:id="rId7"/>
    <p:sldId id="374" r:id="rId8"/>
    <p:sldId id="362" r:id="rId9"/>
    <p:sldId id="375" r:id="rId10"/>
    <p:sldId id="363" r:id="rId11"/>
    <p:sldId id="364" r:id="rId12"/>
    <p:sldId id="365" r:id="rId13"/>
    <p:sldId id="366" r:id="rId14"/>
    <p:sldId id="367" r:id="rId15"/>
    <p:sldId id="368" r:id="rId16"/>
  </p:sldIdLst>
  <p:sldSz cx="9144000" cy="6858000" type="screen4x3"/>
  <p:notesSz cx="9271000" cy="6985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0" userDrawn="1">
          <p15:clr>
            <a:srgbClr val="A4A3A4"/>
          </p15:clr>
        </p15:guide>
        <p15:guide id="2" pos="292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ndy Robin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4"/>
    <a:srgbClr val="996633"/>
    <a:srgbClr val="804000"/>
    <a:srgbClr val="80FF00"/>
    <a:srgbClr val="66CCFF"/>
    <a:srgbClr val="FF6666"/>
    <a:srgbClr val="00FF80"/>
    <a:srgbClr val="66FFFF"/>
    <a:srgbClr val="EDEDED"/>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4" autoAdjust="0"/>
    <p:restoredTop sz="94660"/>
  </p:normalViewPr>
  <p:slideViewPr>
    <p:cSldViewPr snapToGrid="0" snapToObjects="1">
      <p:cViewPr varScale="1">
        <p:scale>
          <a:sx n="115" d="100"/>
          <a:sy n="115" d="100"/>
        </p:scale>
        <p:origin x="1470"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02" d="100"/>
          <a:sy n="102" d="100"/>
        </p:scale>
        <p:origin x="-1050" y="-96"/>
      </p:cViewPr>
      <p:guideLst>
        <p:guide orient="horz" pos="2200"/>
        <p:guide pos="292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7433" cy="3492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sz="quarter" idx="1"/>
          </p:nvPr>
        </p:nvSpPr>
        <p:spPr>
          <a:xfrm>
            <a:off x="5251421" y="0"/>
            <a:ext cx="4017433" cy="349250"/>
          </a:xfrm>
          <a:prstGeom prst="rect">
            <a:avLst/>
          </a:prstGeom>
        </p:spPr>
        <p:txBody>
          <a:bodyPr vert="horz" lIns="92885" tIns="46442" rIns="92885" bIns="46442" rtlCol="0"/>
          <a:lstStyle>
            <a:lvl1pPr algn="r">
              <a:defRPr sz="1200"/>
            </a:lvl1pPr>
          </a:lstStyle>
          <a:p>
            <a:fld id="{9B861160-58B8-0C43-A3A7-15D0ED35C430}" type="datetimeFigureOut">
              <a:rPr lang="en-US" smtClean="0"/>
              <a:pPr/>
              <a:t>1/16/2019</a:t>
            </a:fld>
            <a:endParaRPr lang="en-US"/>
          </a:p>
        </p:txBody>
      </p:sp>
      <p:sp>
        <p:nvSpPr>
          <p:cNvPr id="4" name="Footer Placeholder 3"/>
          <p:cNvSpPr>
            <a:spLocks noGrp="1"/>
          </p:cNvSpPr>
          <p:nvPr>
            <p:ph type="ftr" sz="quarter" idx="2"/>
          </p:nvPr>
        </p:nvSpPr>
        <p:spPr>
          <a:xfrm>
            <a:off x="0" y="6634538"/>
            <a:ext cx="4017433" cy="349250"/>
          </a:xfrm>
          <a:prstGeom prst="rect">
            <a:avLst/>
          </a:prstGeom>
        </p:spPr>
        <p:txBody>
          <a:bodyPr vert="horz" lIns="92885" tIns="46442" rIns="92885" bIns="46442" rtlCol="0" anchor="b"/>
          <a:lstStyle>
            <a:lvl1pPr algn="l">
              <a:defRPr sz="1200"/>
            </a:lvl1pPr>
          </a:lstStyle>
          <a:p>
            <a:endParaRPr lang="en-US"/>
          </a:p>
        </p:txBody>
      </p:sp>
      <p:sp>
        <p:nvSpPr>
          <p:cNvPr id="5" name="Slide Number Placeholder 4"/>
          <p:cNvSpPr>
            <a:spLocks noGrp="1"/>
          </p:cNvSpPr>
          <p:nvPr>
            <p:ph type="sldNum" sz="quarter" idx="3"/>
          </p:nvPr>
        </p:nvSpPr>
        <p:spPr>
          <a:xfrm>
            <a:off x="5251421" y="6634538"/>
            <a:ext cx="4017433" cy="349250"/>
          </a:xfrm>
          <a:prstGeom prst="rect">
            <a:avLst/>
          </a:prstGeom>
        </p:spPr>
        <p:txBody>
          <a:bodyPr vert="horz" lIns="92885" tIns="46442" rIns="92885" bIns="46442" rtlCol="0" anchor="b"/>
          <a:lstStyle>
            <a:lvl1pPr algn="r">
              <a:defRPr sz="1200"/>
            </a:lvl1pPr>
          </a:lstStyle>
          <a:p>
            <a:fld id="{07C653EA-C308-1947-80C6-24B5162BF30B}" type="slidenum">
              <a:rPr lang="en-US" smtClean="0"/>
              <a:pPr/>
              <a:t>‹#›</a:t>
            </a:fld>
            <a:endParaRPr lang="en-US"/>
          </a:p>
        </p:txBody>
      </p:sp>
    </p:spTree>
    <p:extLst>
      <p:ext uri="{BB962C8B-B14F-4D97-AF65-F5344CB8AC3E}">
        <p14:creationId xmlns:p14="http://schemas.microsoft.com/office/powerpoint/2010/main" val="752504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7433" cy="3492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5251421" y="0"/>
            <a:ext cx="4017433" cy="349250"/>
          </a:xfrm>
          <a:prstGeom prst="rect">
            <a:avLst/>
          </a:prstGeom>
        </p:spPr>
        <p:txBody>
          <a:bodyPr vert="horz" lIns="92885" tIns="46442" rIns="92885" bIns="46442" rtlCol="0"/>
          <a:lstStyle>
            <a:lvl1pPr algn="r">
              <a:defRPr sz="1200"/>
            </a:lvl1pPr>
          </a:lstStyle>
          <a:p>
            <a:fld id="{05121D38-975B-5F45-B1AF-7246789F821E}" type="datetimeFigureOut">
              <a:rPr lang="en-US" smtClean="0"/>
              <a:pPr/>
              <a:t>1/16/2019</a:t>
            </a:fld>
            <a:endParaRPr lang="en-US"/>
          </a:p>
        </p:txBody>
      </p:sp>
      <p:sp>
        <p:nvSpPr>
          <p:cNvPr id="4" name="Slide Image Placeholder 3"/>
          <p:cNvSpPr>
            <a:spLocks noGrp="1" noRot="1" noChangeAspect="1"/>
          </p:cNvSpPr>
          <p:nvPr>
            <p:ph type="sldImg" idx="2"/>
          </p:nvPr>
        </p:nvSpPr>
        <p:spPr>
          <a:xfrm>
            <a:off x="2889250" y="523875"/>
            <a:ext cx="3492500" cy="2619375"/>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927100" y="3317875"/>
            <a:ext cx="7416800" cy="3143250"/>
          </a:xfrm>
          <a:prstGeom prst="rect">
            <a:avLst/>
          </a:prstGeom>
        </p:spPr>
        <p:txBody>
          <a:bodyPr vert="horz" lIns="92885" tIns="46442" rIns="92885" bIns="464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34538"/>
            <a:ext cx="4017433" cy="349250"/>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5251421" y="6634538"/>
            <a:ext cx="4017433" cy="349250"/>
          </a:xfrm>
          <a:prstGeom prst="rect">
            <a:avLst/>
          </a:prstGeom>
        </p:spPr>
        <p:txBody>
          <a:bodyPr vert="horz" lIns="92885" tIns="46442" rIns="92885" bIns="46442" rtlCol="0" anchor="b"/>
          <a:lstStyle>
            <a:lvl1pPr algn="r">
              <a:defRPr sz="1200"/>
            </a:lvl1pPr>
          </a:lstStyle>
          <a:p>
            <a:fld id="{DF63D1D2-2473-B04C-9C43-39C73E5C44E4}" type="slidenum">
              <a:rPr lang="en-US" smtClean="0"/>
              <a:pPr/>
              <a:t>‹#›</a:t>
            </a:fld>
            <a:endParaRPr lang="en-US"/>
          </a:p>
        </p:txBody>
      </p:sp>
    </p:spTree>
    <p:extLst>
      <p:ext uri="{BB962C8B-B14F-4D97-AF65-F5344CB8AC3E}">
        <p14:creationId xmlns:p14="http://schemas.microsoft.com/office/powerpoint/2010/main" val="695526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F63D1D2-2473-B04C-9C43-39C73E5C44E4}" type="slidenum">
              <a:rPr lang="en-US" smtClean="0"/>
              <a:pPr/>
              <a:t>2</a:t>
            </a:fld>
            <a:endParaRPr lang="en-US"/>
          </a:p>
        </p:txBody>
      </p:sp>
    </p:spTree>
    <p:extLst>
      <p:ext uri="{BB962C8B-B14F-4D97-AF65-F5344CB8AC3E}">
        <p14:creationId xmlns:p14="http://schemas.microsoft.com/office/powerpoint/2010/main" val="217114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3D1D2-2473-B04C-9C43-39C73E5C44E4}" type="slidenum">
              <a:rPr lang="en-US" smtClean="0"/>
              <a:pPr/>
              <a:t>3</a:t>
            </a:fld>
            <a:endParaRPr lang="en-US"/>
          </a:p>
        </p:txBody>
      </p:sp>
    </p:spTree>
    <p:extLst>
      <p:ext uri="{BB962C8B-B14F-4D97-AF65-F5344CB8AC3E}">
        <p14:creationId xmlns:p14="http://schemas.microsoft.com/office/powerpoint/2010/main" val="109169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49D716B6-3A5A-9149-A696-AA1C2475129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62452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49D716B6-3A5A-9149-A696-AA1C2475129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85943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49D716B6-3A5A-9149-A696-AA1C2475129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38024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49D716B6-3A5A-9149-A696-AA1C2475129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304823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49D716B6-3A5A-9149-A696-AA1C2475129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304254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49D716B6-3A5A-9149-A696-AA1C2475129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259904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49D716B6-3A5A-9149-A696-AA1C24751299}" type="datetimeFigureOut">
              <a:rPr lang="en-US" smtClean="0"/>
              <a:pPr/>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1464192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49D716B6-3A5A-9149-A696-AA1C24751299}" type="datetimeFigureOut">
              <a:rPr lang="en-US" smtClean="0"/>
              <a:pPr/>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45522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16B6-3A5A-9149-A696-AA1C24751299}" type="datetimeFigureOut">
              <a:rPr lang="en-US" smtClean="0"/>
              <a:pPr/>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43280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49D716B6-3A5A-9149-A696-AA1C2475129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134761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49D716B6-3A5A-9149-A696-AA1C2475129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1A151-98D2-FB44-992C-7BC12F90AA0D}" type="slidenum">
              <a:rPr lang="en-US" smtClean="0"/>
              <a:pPr/>
              <a:t>‹#›</a:t>
            </a:fld>
            <a:endParaRPr lang="en-US"/>
          </a:p>
        </p:txBody>
      </p:sp>
    </p:spTree>
    <p:extLst>
      <p:ext uri="{BB962C8B-B14F-4D97-AF65-F5344CB8AC3E}">
        <p14:creationId xmlns:p14="http://schemas.microsoft.com/office/powerpoint/2010/main" val="220163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16B6-3A5A-9149-A696-AA1C24751299}" type="datetimeFigureOut">
              <a:rPr lang="en-US" smtClean="0"/>
              <a:pPr/>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1A151-98D2-FB44-992C-7BC12F90AA0D}" type="slidenum">
              <a:rPr lang="en-US" smtClean="0"/>
              <a:pPr/>
              <a:t>‹#›</a:t>
            </a:fld>
            <a:endParaRPr lang="en-US"/>
          </a:p>
        </p:txBody>
      </p:sp>
    </p:spTree>
    <p:extLst>
      <p:ext uri="{BB962C8B-B14F-4D97-AF65-F5344CB8AC3E}">
        <p14:creationId xmlns:p14="http://schemas.microsoft.com/office/powerpoint/2010/main" val="332130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945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 Applicant</a:t>
            </a:r>
            <a:endParaRPr lang="en-US" dirty="0"/>
          </a:p>
        </p:txBody>
      </p:sp>
      <p:sp>
        <p:nvSpPr>
          <p:cNvPr id="3" name="Content Placeholder 2"/>
          <p:cNvSpPr>
            <a:spLocks noGrp="1"/>
          </p:cNvSpPr>
          <p:nvPr>
            <p:ph idx="1"/>
          </p:nvPr>
        </p:nvSpPr>
        <p:spPr/>
        <p:txBody>
          <a:bodyPr>
            <a:noAutofit/>
          </a:bodyPr>
          <a:lstStyle/>
          <a:p>
            <a:r>
              <a:rPr lang="en-US" sz="2400" dirty="0"/>
              <a:t>Canadians, permanent residents and international students are </a:t>
            </a:r>
            <a:r>
              <a:rPr lang="en-US" sz="2400" dirty="0" smtClean="0"/>
              <a:t>eligible</a:t>
            </a:r>
            <a:endParaRPr lang="en-US" sz="2400" dirty="0"/>
          </a:p>
          <a:p>
            <a:r>
              <a:rPr lang="en-US" sz="2400" dirty="0"/>
              <a:t>Open to Masters and Doctoral students, </a:t>
            </a:r>
            <a:r>
              <a:rPr lang="en-US" sz="2400" dirty="0" smtClean="0"/>
              <a:t>Medical Residents</a:t>
            </a:r>
            <a:endParaRPr lang="en-US" sz="2400" dirty="0"/>
          </a:p>
          <a:p>
            <a:r>
              <a:rPr lang="en-US" sz="2400" dirty="0"/>
              <a:t>Open to applicants studying/researching in the area of health.   “Health” is interpreted very broadly, and includes health promotion and disease prevention, mental health research, laboratory sciences etc.  </a:t>
            </a:r>
            <a:endParaRPr lang="en-US" sz="2400" dirty="0" smtClean="0"/>
          </a:p>
          <a:p>
            <a:r>
              <a:rPr lang="en-US" sz="2400" dirty="0"/>
              <a:t>The applicant </a:t>
            </a:r>
            <a:r>
              <a:rPr lang="en-US" sz="2400" u="sng" dirty="0"/>
              <a:t>does not</a:t>
            </a:r>
            <a:r>
              <a:rPr lang="en-US" sz="2400" dirty="0"/>
              <a:t> need to be studying in a Health degree</a:t>
            </a:r>
            <a:r>
              <a:rPr lang="en-US" sz="2400" dirty="0" smtClean="0"/>
              <a:t>.</a:t>
            </a:r>
            <a:r>
              <a:rPr lang="en-US" sz="2400" dirty="0"/>
              <a:t> </a:t>
            </a:r>
            <a:r>
              <a:rPr lang="en-US" sz="2400" dirty="0" smtClean="0"/>
              <a:t> Past award winners have included a PhD candidate in English.</a:t>
            </a:r>
            <a:endParaRPr lang="en-US" sz="2400" dirty="0"/>
          </a:p>
        </p:txBody>
      </p:sp>
    </p:spTree>
    <p:extLst>
      <p:ext uri="{BB962C8B-B14F-4D97-AF65-F5344CB8AC3E}">
        <p14:creationId xmlns:p14="http://schemas.microsoft.com/office/powerpoint/2010/main" val="9395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 Applicant (cont’d)</a:t>
            </a:r>
            <a:endParaRPr lang="en-US" dirty="0"/>
          </a:p>
        </p:txBody>
      </p:sp>
      <p:sp>
        <p:nvSpPr>
          <p:cNvPr id="3" name="Content Placeholder 2"/>
          <p:cNvSpPr>
            <a:spLocks noGrp="1"/>
          </p:cNvSpPr>
          <p:nvPr>
            <p:ph idx="1"/>
          </p:nvPr>
        </p:nvSpPr>
        <p:spPr/>
        <p:txBody>
          <a:bodyPr>
            <a:noAutofit/>
          </a:bodyPr>
          <a:lstStyle/>
          <a:p>
            <a:r>
              <a:rPr lang="en-US" sz="2400" dirty="0" smtClean="0"/>
              <a:t>Must </a:t>
            </a:r>
            <a:r>
              <a:rPr lang="en-US" sz="2400" dirty="0"/>
              <a:t>be a </a:t>
            </a:r>
            <a:r>
              <a:rPr lang="en-US" sz="2400" u="sng" dirty="0"/>
              <a:t>current</a:t>
            </a:r>
            <a:r>
              <a:rPr lang="en-US" sz="2400" dirty="0"/>
              <a:t> student/medical resident </a:t>
            </a:r>
            <a:r>
              <a:rPr lang="en-US" sz="2400" dirty="0" smtClean="0"/>
              <a:t>at UBC as </a:t>
            </a:r>
            <a:r>
              <a:rPr lang="en-US" sz="2400" dirty="0"/>
              <a:t>of the application deadline (February 22) – prospective students starting at UBC later in 2019 are not eligible to apply</a:t>
            </a:r>
          </a:p>
        </p:txBody>
      </p:sp>
    </p:spTree>
    <p:extLst>
      <p:ext uri="{BB962C8B-B14F-4D97-AF65-F5344CB8AC3E}">
        <p14:creationId xmlns:p14="http://schemas.microsoft.com/office/powerpoint/2010/main" val="404225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 Opportunity</a:t>
            </a:r>
            <a:endParaRPr lang="en-US" dirty="0"/>
          </a:p>
        </p:txBody>
      </p:sp>
      <p:sp>
        <p:nvSpPr>
          <p:cNvPr id="3" name="Content Placeholder 2"/>
          <p:cNvSpPr>
            <a:spLocks noGrp="1"/>
          </p:cNvSpPr>
          <p:nvPr>
            <p:ph idx="1"/>
          </p:nvPr>
        </p:nvSpPr>
        <p:spPr/>
        <p:txBody>
          <a:bodyPr>
            <a:normAutofit/>
          </a:bodyPr>
          <a:lstStyle/>
          <a:p>
            <a:r>
              <a:rPr lang="en-US" sz="2400" dirty="0"/>
              <a:t>Acceptable host organizations or groups may include: </a:t>
            </a:r>
          </a:p>
          <a:p>
            <a:pPr lvl="1"/>
            <a:r>
              <a:rPr lang="en-US" sz="2400" dirty="0"/>
              <a:t>Universities</a:t>
            </a:r>
          </a:p>
          <a:p>
            <a:pPr lvl="1"/>
            <a:r>
              <a:rPr lang="en-US" sz="2400" dirty="0"/>
              <a:t>Research centres</a:t>
            </a:r>
          </a:p>
          <a:p>
            <a:pPr lvl="1"/>
            <a:r>
              <a:rPr lang="en-US" sz="2400" dirty="0"/>
              <a:t>NGOs</a:t>
            </a:r>
          </a:p>
          <a:p>
            <a:pPr lvl="1"/>
            <a:r>
              <a:rPr lang="en-US" sz="2400" dirty="0"/>
              <a:t>Private sector companies</a:t>
            </a:r>
          </a:p>
          <a:p>
            <a:pPr lvl="1"/>
            <a:r>
              <a:rPr lang="en-US" sz="2400" dirty="0"/>
              <a:t>Government agencies</a:t>
            </a:r>
          </a:p>
        </p:txBody>
      </p:sp>
    </p:spTree>
    <p:extLst>
      <p:ext uri="{BB962C8B-B14F-4D97-AF65-F5344CB8AC3E}">
        <p14:creationId xmlns:p14="http://schemas.microsoft.com/office/powerpoint/2010/main" val="100710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 Opportunity (cont’d)</a:t>
            </a:r>
            <a:endParaRPr lang="en-US" dirty="0"/>
          </a:p>
        </p:txBody>
      </p:sp>
      <p:sp>
        <p:nvSpPr>
          <p:cNvPr id="3" name="Content Placeholder 2"/>
          <p:cNvSpPr>
            <a:spLocks noGrp="1"/>
          </p:cNvSpPr>
          <p:nvPr>
            <p:ph idx="1"/>
          </p:nvPr>
        </p:nvSpPr>
        <p:spPr>
          <a:xfrm>
            <a:off x="872836" y="1870364"/>
            <a:ext cx="7082444" cy="3931920"/>
          </a:xfrm>
        </p:spPr>
        <p:txBody>
          <a:bodyPr>
            <a:noAutofit/>
          </a:bodyPr>
          <a:lstStyle/>
          <a:p>
            <a:pPr marL="400050"/>
            <a:r>
              <a:rPr lang="en-US" sz="2400" dirty="0"/>
              <a:t>Travel must be </a:t>
            </a:r>
            <a:r>
              <a:rPr lang="en-US" sz="2400" b="1" dirty="0"/>
              <a:t>outside of </a:t>
            </a:r>
            <a:r>
              <a:rPr lang="en-US" sz="2400" b="1" dirty="0" smtClean="0"/>
              <a:t>Western Canada </a:t>
            </a:r>
            <a:r>
              <a:rPr lang="en-US" sz="2400" dirty="0" smtClean="0"/>
              <a:t>(British </a:t>
            </a:r>
            <a:r>
              <a:rPr lang="en-US" sz="2400" dirty="0"/>
              <a:t>Columbia, Alberta, Saskatchewan and </a:t>
            </a:r>
            <a:r>
              <a:rPr lang="en-US" sz="2400" dirty="0" smtClean="0"/>
              <a:t>Manitoba).</a:t>
            </a:r>
            <a:endParaRPr lang="en-US" sz="2400" dirty="0"/>
          </a:p>
          <a:p>
            <a:pPr>
              <a:buFont typeface="Arial" panose="020B0604020202020204" pitchFamily="34" charset="0"/>
              <a:buChar char="•"/>
            </a:pPr>
            <a:r>
              <a:rPr lang="en-US" sz="2400" dirty="0"/>
              <a:t>Travel must be for a </a:t>
            </a:r>
            <a:r>
              <a:rPr lang="en-US" sz="2400" b="1" dirty="0"/>
              <a:t>minimum of 6 months</a:t>
            </a:r>
            <a:r>
              <a:rPr lang="en-US" sz="2400" dirty="0"/>
              <a:t>.  The six-month time period may be distributed over a longer period (e.g., one year) if circumstances merit </a:t>
            </a:r>
            <a:r>
              <a:rPr lang="en-US" sz="2400" dirty="0" smtClean="0"/>
              <a:t>it.</a:t>
            </a:r>
          </a:p>
          <a:p>
            <a:pPr>
              <a:buFont typeface="Arial" panose="020B0604020202020204" pitchFamily="34" charset="0"/>
              <a:buChar char="•"/>
            </a:pPr>
            <a:r>
              <a:rPr lang="en-US" sz="2400" dirty="0" smtClean="0"/>
              <a:t>Travel </a:t>
            </a:r>
            <a:r>
              <a:rPr lang="en-US" sz="2400" dirty="0"/>
              <a:t>must begin no earlier than June 1 of the application year and no later than April 30 of the following year.</a:t>
            </a:r>
          </a:p>
        </p:txBody>
      </p:sp>
    </p:spTree>
    <p:extLst>
      <p:ext uri="{BB962C8B-B14F-4D97-AF65-F5344CB8AC3E}">
        <p14:creationId xmlns:p14="http://schemas.microsoft.com/office/powerpoint/2010/main" val="22448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 Budget Expenses</a:t>
            </a:r>
            <a:endParaRPr lang="en-US" dirty="0"/>
          </a:p>
        </p:txBody>
      </p:sp>
      <p:sp>
        <p:nvSpPr>
          <p:cNvPr id="3" name="Content Placeholder 2"/>
          <p:cNvSpPr>
            <a:spLocks noGrp="1"/>
          </p:cNvSpPr>
          <p:nvPr>
            <p:ph idx="1"/>
          </p:nvPr>
        </p:nvSpPr>
        <p:spPr>
          <a:xfrm>
            <a:off x="673331" y="1417637"/>
            <a:ext cx="7755773" cy="5041351"/>
          </a:xfrm>
        </p:spPr>
        <p:txBody>
          <a:bodyPr>
            <a:noAutofit/>
          </a:bodyPr>
          <a:lstStyle/>
          <a:p>
            <a:pPr marL="400050"/>
            <a:r>
              <a:rPr lang="en-US" sz="2400" dirty="0"/>
              <a:t>Funds received from this award are to be used for expenses related to the opportunity. These may include: travel expenses (airfare, visas, health insurance, etc.), living expenses (rent, groceries, etc.), fees assessed for related educational endeavours. </a:t>
            </a:r>
            <a:endParaRPr lang="en-US" sz="2400" dirty="0" smtClean="0"/>
          </a:p>
          <a:p>
            <a:pPr marL="400050"/>
            <a:r>
              <a:rPr lang="en-US" sz="2400" dirty="0" smtClean="0"/>
              <a:t>Other </a:t>
            </a:r>
            <a:r>
              <a:rPr lang="en-US" sz="2400" dirty="0"/>
              <a:t>kinds of research or project-related expenses should include a </a:t>
            </a:r>
            <a:r>
              <a:rPr lang="en-US" sz="2400" dirty="0" smtClean="0"/>
              <a:t>justification.</a:t>
            </a:r>
          </a:p>
          <a:p>
            <a:pPr marL="400050"/>
            <a:r>
              <a:rPr lang="en-US" sz="2400" dirty="0" smtClean="0"/>
              <a:t>The </a:t>
            </a:r>
            <a:r>
              <a:rPr lang="en-US" sz="2400" dirty="0"/>
              <a:t>funds may not be used for expenses already incurred or for UBC tuition. None of the funds shall be used to pay down or reduce current or past educational debt, to pay a personal stipend for the learner, or to pay UBC tuition</a:t>
            </a:r>
            <a:r>
              <a:rPr lang="en-US" sz="2400" dirty="0" smtClean="0"/>
              <a:t>.</a:t>
            </a:r>
            <a:endParaRPr lang="en-US" sz="2400" dirty="0"/>
          </a:p>
        </p:txBody>
      </p:sp>
    </p:spTree>
    <p:extLst>
      <p:ext uri="{BB962C8B-B14F-4D97-AF65-F5344CB8AC3E}">
        <p14:creationId xmlns:p14="http://schemas.microsoft.com/office/powerpoint/2010/main" val="1477570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Criteria</a:t>
            </a:r>
            <a:endParaRPr lang="en-US" dirty="0"/>
          </a:p>
        </p:txBody>
      </p:sp>
      <p:sp>
        <p:nvSpPr>
          <p:cNvPr id="3" name="Content Placeholder 2"/>
          <p:cNvSpPr>
            <a:spLocks noGrp="1"/>
          </p:cNvSpPr>
          <p:nvPr>
            <p:ph idx="1"/>
          </p:nvPr>
        </p:nvSpPr>
        <p:spPr/>
        <p:txBody>
          <a:bodyPr>
            <a:normAutofit/>
          </a:bodyPr>
          <a:lstStyle/>
          <a:p>
            <a:r>
              <a:rPr lang="en-US" sz="2800" dirty="0"/>
              <a:t>Student/medical resident’s past accomplishments and future promise</a:t>
            </a:r>
          </a:p>
          <a:p>
            <a:r>
              <a:rPr lang="en-US" sz="2800" dirty="0"/>
              <a:t>The nature and quality of the learning opportunity</a:t>
            </a:r>
          </a:p>
          <a:p>
            <a:r>
              <a:rPr lang="en-US" sz="2800" dirty="0"/>
              <a:t>The potential impact of the learning/work opportunity on the field of health</a:t>
            </a:r>
          </a:p>
        </p:txBody>
      </p:sp>
    </p:spTree>
    <p:extLst>
      <p:ext uri="{BB962C8B-B14F-4D97-AF65-F5344CB8AC3E}">
        <p14:creationId xmlns:p14="http://schemas.microsoft.com/office/powerpoint/2010/main" val="208700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600" y="274638"/>
            <a:ext cx="4394200" cy="1143000"/>
          </a:xfrm>
        </p:spPr>
        <p:txBody>
          <a:bodyPr>
            <a:noAutofit/>
          </a:bodyPr>
          <a:lstStyle/>
          <a:p>
            <a:r>
              <a:rPr lang="en-US" sz="3600" dirty="0" smtClean="0"/>
              <a:t>Constance Livingstone &amp; Sydney Freidman</a:t>
            </a:r>
            <a:endParaRPr lang="en-US" sz="3600" dirty="0"/>
          </a:p>
        </p:txBody>
      </p:sp>
      <p:sp>
        <p:nvSpPr>
          <p:cNvPr id="3" name="Content Placeholder 2"/>
          <p:cNvSpPr>
            <a:spLocks noGrp="1"/>
          </p:cNvSpPr>
          <p:nvPr>
            <p:ph idx="1"/>
          </p:nvPr>
        </p:nvSpPr>
        <p:spPr>
          <a:xfrm>
            <a:off x="457200" y="2197100"/>
            <a:ext cx="8229600" cy="3827463"/>
          </a:xfrm>
        </p:spPr>
        <p:txBody>
          <a:bodyPr>
            <a:noAutofit/>
          </a:bodyPr>
          <a:lstStyle/>
          <a:p>
            <a:r>
              <a:rPr lang="en-US" sz="2000" dirty="0" smtClean="0"/>
              <a:t>Two of the first appointments </a:t>
            </a:r>
            <a:r>
              <a:rPr lang="en-US" sz="2000" dirty="0"/>
              <a:t>to UBC’s </a:t>
            </a:r>
            <a:r>
              <a:rPr lang="en-US" sz="2000" dirty="0" smtClean="0"/>
              <a:t>Faculty </a:t>
            </a:r>
            <a:r>
              <a:rPr lang="en-US" sz="2000" dirty="0"/>
              <a:t>of </a:t>
            </a:r>
            <a:r>
              <a:rPr lang="en-US" sz="2000" dirty="0" smtClean="0"/>
              <a:t>Medicine, which was founded </a:t>
            </a:r>
            <a:r>
              <a:rPr lang="en-US" sz="2000" dirty="0"/>
              <a:t>in </a:t>
            </a:r>
            <a:r>
              <a:rPr lang="en-US" sz="2000" dirty="0" smtClean="0"/>
              <a:t>1950.</a:t>
            </a:r>
          </a:p>
          <a:p>
            <a:r>
              <a:rPr lang="en-US" sz="2000" dirty="0"/>
              <a:t>E</a:t>
            </a:r>
            <a:r>
              <a:rPr lang="en-US" sz="2000" dirty="0" smtClean="0"/>
              <a:t>stablished </a:t>
            </a:r>
            <a:r>
              <a:rPr lang="en-US" sz="2000" dirty="0"/>
              <a:t>the </a:t>
            </a:r>
            <a:r>
              <a:rPr lang="en-US" sz="2000" dirty="0" smtClean="0"/>
              <a:t>Department </a:t>
            </a:r>
            <a:r>
              <a:rPr lang="en-US" sz="2000" dirty="0"/>
              <a:t>of </a:t>
            </a:r>
            <a:r>
              <a:rPr lang="en-US" sz="2000" dirty="0" smtClean="0"/>
              <a:t>Anatomy</a:t>
            </a:r>
            <a:r>
              <a:rPr lang="en-US" sz="2000" dirty="0"/>
              <a:t>, </a:t>
            </a:r>
            <a:r>
              <a:rPr lang="en-US" sz="2000" dirty="0" smtClean="0"/>
              <a:t>which was chaired by Sydney </a:t>
            </a:r>
            <a:r>
              <a:rPr lang="en-US" sz="2000" dirty="0"/>
              <a:t>Friedman </a:t>
            </a:r>
            <a:r>
              <a:rPr lang="en-US" sz="2000" dirty="0" smtClean="0"/>
              <a:t>from </a:t>
            </a:r>
            <a:r>
              <a:rPr lang="en-US" sz="2000" dirty="0"/>
              <a:t>1950-1981. </a:t>
            </a:r>
            <a:endParaRPr lang="en-US" sz="2000" dirty="0" smtClean="0"/>
          </a:p>
          <a:p>
            <a:r>
              <a:rPr lang="en-US" sz="2000" dirty="0" smtClean="0"/>
              <a:t>Together published </a:t>
            </a:r>
            <a:r>
              <a:rPr lang="en-US" sz="2000" dirty="0"/>
              <a:t>more than 200 </a:t>
            </a:r>
            <a:r>
              <a:rPr lang="en-US" sz="2000" dirty="0" smtClean="0"/>
              <a:t>papers. </a:t>
            </a:r>
            <a:r>
              <a:rPr lang="en-US" sz="2000" dirty="0"/>
              <a:t>Constance Friedman passed away in June 2011 and Sydney Friedman in February </a:t>
            </a:r>
            <a:r>
              <a:rPr lang="en-US" sz="2000" dirty="0" smtClean="0"/>
              <a:t>2015. </a:t>
            </a:r>
          </a:p>
          <a:p>
            <a:r>
              <a:rPr lang="en-US" sz="2000" dirty="0" smtClean="0"/>
              <a:t>Foundation supports the </a:t>
            </a:r>
            <a:r>
              <a:rPr lang="en-US" sz="2000" b="1" dirty="0"/>
              <a:t>Friedman Award for Scholars in </a:t>
            </a:r>
            <a:r>
              <a:rPr lang="en-US" sz="2000" b="1" dirty="0" smtClean="0"/>
              <a:t>Health </a:t>
            </a:r>
            <a:r>
              <a:rPr lang="en-US" sz="2000" dirty="0" smtClean="0"/>
              <a:t>and the </a:t>
            </a:r>
            <a:r>
              <a:rPr lang="en-US" sz="2000" b="1" dirty="0" smtClean="0"/>
              <a:t>Freidman Travel Award </a:t>
            </a:r>
            <a:r>
              <a:rPr lang="en-US" sz="2000" dirty="0" smtClean="0"/>
              <a:t>(for Medical Undergraduate Students).</a:t>
            </a:r>
          </a:p>
          <a:p>
            <a:r>
              <a:rPr lang="en-US" sz="2000" dirty="0" smtClean="0"/>
              <a:t>3.3 million endowment to support these programs given in 2016, and another 6 million endowment given in 2017.</a:t>
            </a:r>
            <a:endParaRPr lang="en-US" sz="2000" dirty="0"/>
          </a:p>
        </p:txBody>
      </p:sp>
      <p:pic>
        <p:nvPicPr>
          <p:cNvPr id="5" name="Picture 4"/>
          <p:cNvPicPr>
            <a:picLocks noChangeAspect="1"/>
          </p:cNvPicPr>
          <p:nvPr/>
        </p:nvPicPr>
        <p:blipFill>
          <a:blip r:embed="rId3"/>
          <a:stretch>
            <a:fillRect/>
          </a:stretch>
        </p:blipFill>
        <p:spPr>
          <a:xfrm>
            <a:off x="0" y="0"/>
            <a:ext cx="4142671" cy="1816100"/>
          </a:xfrm>
          <a:prstGeom prst="rect">
            <a:avLst/>
          </a:prstGeom>
        </p:spPr>
      </p:pic>
    </p:spTree>
    <p:extLst>
      <p:ext uri="{BB962C8B-B14F-4D97-AF65-F5344CB8AC3E}">
        <p14:creationId xmlns:p14="http://schemas.microsoft.com/office/powerpoint/2010/main" val="500448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Friedman Award for Scholars in </a:t>
            </a:r>
            <a:r>
              <a:rPr lang="en-US" dirty="0" smtClean="0"/>
              <a:t>Health</a:t>
            </a:r>
            <a:endParaRPr lang="en-US" dirty="0"/>
          </a:p>
        </p:txBody>
      </p:sp>
      <p:sp>
        <p:nvSpPr>
          <p:cNvPr id="3" name="Content Placeholder 2"/>
          <p:cNvSpPr>
            <a:spLocks noGrp="1"/>
          </p:cNvSpPr>
          <p:nvPr>
            <p:ph idx="1"/>
          </p:nvPr>
        </p:nvSpPr>
        <p:spPr/>
        <p:txBody>
          <a:bodyPr>
            <a:normAutofit fontScale="70000" lnSpcReduction="20000"/>
          </a:bodyPr>
          <a:lstStyle/>
          <a:p>
            <a:pPr marL="0" indent="0" algn="ctr">
              <a:buNone/>
            </a:pPr>
            <a:r>
              <a:rPr lang="en-US" dirty="0" smtClean="0"/>
              <a:t>The Friedmans </a:t>
            </a:r>
            <a:r>
              <a:rPr lang="en-US" dirty="0"/>
              <a:t>believed that a </a:t>
            </a:r>
            <a:r>
              <a:rPr lang="en-US" dirty="0" smtClean="0"/>
              <a:t>well-rounded and transformative education includes learning from different perspectives and cultures. </a:t>
            </a:r>
          </a:p>
          <a:p>
            <a:endParaRPr lang="en-US" dirty="0" smtClean="0"/>
          </a:p>
          <a:p>
            <a:pPr marL="0" indent="0">
              <a:buNone/>
            </a:pPr>
            <a:r>
              <a:rPr lang="en-US" b="1" dirty="0" smtClean="0"/>
              <a:t>Goal:</a:t>
            </a:r>
            <a:r>
              <a:rPr lang="en-US" dirty="0" smtClean="0"/>
              <a:t> to </a:t>
            </a:r>
            <a:r>
              <a:rPr lang="en-US" dirty="0"/>
              <a:t>provide funding to graduate students or medical residents so that they can pursue a learning opportunity to further their </a:t>
            </a:r>
            <a:r>
              <a:rPr lang="en-US" dirty="0" smtClean="0"/>
              <a:t>career </a:t>
            </a:r>
            <a:r>
              <a:rPr lang="en-US" dirty="0"/>
              <a:t>or to bring new perspectives to the education they have already received.</a:t>
            </a:r>
          </a:p>
          <a:p>
            <a:endParaRPr lang="en-US" dirty="0"/>
          </a:p>
          <a:p>
            <a:pPr marL="0" indent="0">
              <a:buNone/>
            </a:pPr>
            <a:r>
              <a:rPr lang="en-US" b="1" dirty="0" smtClean="0"/>
              <a:t>Mission:</a:t>
            </a:r>
            <a:r>
              <a:rPr lang="en-US" dirty="0" smtClean="0"/>
              <a:t> To </a:t>
            </a:r>
            <a:r>
              <a:rPr lang="en-US" dirty="0"/>
              <a:t>extend the global reach of UBC graduate students and UBC medical </a:t>
            </a:r>
            <a:r>
              <a:rPr lang="en-US" dirty="0" smtClean="0"/>
              <a:t>residents and </a:t>
            </a:r>
            <a:r>
              <a:rPr lang="en-US" dirty="0"/>
              <a:t>enrich our scholarly community by providing opportunities for our future scholars in the health sciences to learn from global experts in their respective fields.</a:t>
            </a:r>
          </a:p>
          <a:p>
            <a:endParaRPr lang="en-US" dirty="0"/>
          </a:p>
          <a:p>
            <a:pPr marL="0" indent="0">
              <a:buNone/>
            </a:pPr>
            <a:r>
              <a:rPr lang="en-US" b="1" dirty="0" smtClean="0"/>
              <a:t>Award:</a:t>
            </a:r>
            <a:r>
              <a:rPr lang="en-US" dirty="0" smtClean="0"/>
              <a:t> Up to $50,000 </a:t>
            </a:r>
            <a:r>
              <a:rPr lang="en-US" dirty="0"/>
              <a:t>each will be awarded for six or more months of </a:t>
            </a:r>
            <a:r>
              <a:rPr lang="en-US" dirty="0" smtClean="0"/>
              <a:t>study. </a:t>
            </a:r>
            <a:r>
              <a:rPr lang="en-US" dirty="0"/>
              <a:t>The amount of the </a:t>
            </a:r>
            <a:r>
              <a:rPr lang="en-US" dirty="0" smtClean="0"/>
              <a:t>award </a:t>
            </a:r>
            <a:r>
              <a:rPr lang="en-US" dirty="0"/>
              <a:t>will be at the discretion of the adjudication </a:t>
            </a:r>
            <a:r>
              <a:rPr lang="en-US" dirty="0" smtClean="0"/>
              <a:t>committee.</a:t>
            </a:r>
            <a:endParaRPr lang="en-US" dirty="0"/>
          </a:p>
        </p:txBody>
      </p:sp>
    </p:spTree>
    <p:extLst>
      <p:ext uri="{BB962C8B-B14F-4D97-AF65-F5344CB8AC3E}">
        <p14:creationId xmlns:p14="http://schemas.microsoft.com/office/powerpoint/2010/main" val="3672404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Awardees</a:t>
            </a:r>
          </a:p>
        </p:txBody>
      </p:sp>
      <p:sp>
        <p:nvSpPr>
          <p:cNvPr id="4" name="Rectangle 3"/>
          <p:cNvSpPr/>
          <p:nvPr/>
        </p:nvSpPr>
        <p:spPr>
          <a:xfrm>
            <a:off x="380999" y="4193778"/>
            <a:ext cx="2058447" cy="1815882"/>
          </a:xfrm>
          <a:prstGeom prst="rect">
            <a:avLst/>
          </a:prstGeom>
        </p:spPr>
        <p:txBody>
          <a:bodyPr wrap="square">
            <a:spAutoFit/>
          </a:bodyPr>
          <a:lstStyle/>
          <a:p>
            <a:pPr algn="ctr"/>
            <a:r>
              <a:rPr lang="en-US" sz="1400" dirty="0" smtClean="0"/>
              <a:t>2017 </a:t>
            </a:r>
            <a:r>
              <a:rPr lang="en-US" sz="1400" dirty="0"/>
              <a:t>Friedman Scholar </a:t>
            </a:r>
            <a:r>
              <a:rPr lang="en-US" sz="1400" b="1" dirty="0" smtClean="0"/>
              <a:t>Kaylee Byers </a:t>
            </a:r>
            <a:r>
              <a:rPr lang="en-US" sz="1400" dirty="0" smtClean="0"/>
              <a:t>is studying wildlife health surveillance systems and the tracking of emergent zoonotic diseases at the Sri Lanka Wildlife Health Centre (</a:t>
            </a:r>
            <a:r>
              <a:rPr lang="en-US" sz="1400" b="1" dirty="0" smtClean="0"/>
              <a:t>Sri Lanka)</a:t>
            </a:r>
            <a:endParaRPr lang="en-US" sz="1400" dirty="0"/>
          </a:p>
        </p:txBody>
      </p:sp>
      <p:sp>
        <p:nvSpPr>
          <p:cNvPr id="5" name="Rectangle 4"/>
          <p:cNvSpPr/>
          <p:nvPr/>
        </p:nvSpPr>
        <p:spPr>
          <a:xfrm>
            <a:off x="2784025" y="3978334"/>
            <a:ext cx="1871663" cy="2246769"/>
          </a:xfrm>
          <a:prstGeom prst="rect">
            <a:avLst/>
          </a:prstGeom>
        </p:spPr>
        <p:txBody>
          <a:bodyPr wrap="square">
            <a:spAutoFit/>
          </a:bodyPr>
          <a:lstStyle/>
          <a:p>
            <a:pPr algn="ctr"/>
            <a:r>
              <a:rPr lang="en-US" sz="1400" dirty="0" smtClean="0"/>
              <a:t>2017 </a:t>
            </a:r>
            <a:r>
              <a:rPr lang="en-US" sz="1400" dirty="0"/>
              <a:t>Friedman Scholar </a:t>
            </a:r>
            <a:r>
              <a:rPr lang="en-US" sz="1400" b="1" dirty="0" smtClean="0"/>
              <a:t>Shahrzad Joharifard </a:t>
            </a:r>
            <a:r>
              <a:rPr lang="en-US" sz="1400" dirty="0" smtClean="0"/>
              <a:t>is getting a MPH at Harvard, to be then applied to building a surgical program at JJ </a:t>
            </a:r>
            <a:r>
              <a:rPr lang="en-US" sz="1400" dirty="0" err="1" smtClean="0"/>
              <a:t>Dossen</a:t>
            </a:r>
            <a:r>
              <a:rPr lang="en-US" sz="1400" dirty="0" smtClean="0"/>
              <a:t>, the primary referral hospital in eastern Liberia (</a:t>
            </a:r>
            <a:r>
              <a:rPr lang="en-US" sz="1400" b="1" dirty="0" smtClean="0"/>
              <a:t>USA / Liberia</a:t>
            </a:r>
            <a:r>
              <a:rPr lang="en-US" sz="1400" dirty="0" smtClean="0"/>
              <a:t>)</a:t>
            </a:r>
            <a:endParaRPr lang="en-US" sz="1400" dirty="0"/>
          </a:p>
        </p:txBody>
      </p:sp>
      <p:sp>
        <p:nvSpPr>
          <p:cNvPr id="6" name="Rectangle 5"/>
          <p:cNvSpPr/>
          <p:nvPr/>
        </p:nvSpPr>
        <p:spPr>
          <a:xfrm>
            <a:off x="4913639" y="4103244"/>
            <a:ext cx="1849306" cy="1815882"/>
          </a:xfrm>
          <a:prstGeom prst="rect">
            <a:avLst/>
          </a:prstGeom>
        </p:spPr>
        <p:txBody>
          <a:bodyPr wrap="square">
            <a:spAutoFit/>
          </a:bodyPr>
          <a:lstStyle/>
          <a:p>
            <a:pPr algn="ctr"/>
            <a:r>
              <a:rPr lang="en-US" sz="1400" dirty="0" smtClean="0"/>
              <a:t>2017 </a:t>
            </a:r>
            <a:r>
              <a:rPr lang="en-US" sz="1400" dirty="0"/>
              <a:t>Friedman Scholar </a:t>
            </a:r>
            <a:r>
              <a:rPr lang="en-US" sz="1400" b="1" dirty="0" smtClean="0"/>
              <a:t>Melissa Mackenzie </a:t>
            </a:r>
            <a:r>
              <a:rPr lang="en-US" sz="1400" dirty="0" smtClean="0"/>
              <a:t>is studying movement disorders at Queen’s Square in order to further her work in Parkinson’s Disease (</a:t>
            </a:r>
            <a:r>
              <a:rPr lang="en-US" sz="1400" b="1" dirty="0" smtClean="0"/>
              <a:t>UK</a:t>
            </a:r>
            <a:r>
              <a:rPr lang="en-US" sz="1400" dirty="0" smtClean="0"/>
              <a:t>)</a:t>
            </a:r>
            <a:endParaRPr lang="en-US" sz="1400" dirty="0"/>
          </a:p>
        </p:txBody>
      </p:sp>
      <p:sp>
        <p:nvSpPr>
          <p:cNvPr id="7" name="Rectangle 6"/>
          <p:cNvSpPr/>
          <p:nvPr/>
        </p:nvSpPr>
        <p:spPr>
          <a:xfrm>
            <a:off x="7020896" y="3984507"/>
            <a:ext cx="1928483" cy="2462213"/>
          </a:xfrm>
          <a:prstGeom prst="rect">
            <a:avLst/>
          </a:prstGeom>
        </p:spPr>
        <p:txBody>
          <a:bodyPr wrap="square">
            <a:spAutoFit/>
          </a:bodyPr>
          <a:lstStyle/>
          <a:p>
            <a:pPr algn="ctr"/>
            <a:r>
              <a:rPr lang="en-US" sz="1400" dirty="0" smtClean="0"/>
              <a:t>2017 </a:t>
            </a:r>
            <a:r>
              <a:rPr lang="en-US" sz="1400" dirty="0"/>
              <a:t>Friedman Scholar </a:t>
            </a:r>
            <a:r>
              <a:rPr lang="en-US" sz="1400" b="1" dirty="0" smtClean="0"/>
              <a:t>Jordan Squair </a:t>
            </a:r>
            <a:r>
              <a:rPr lang="en-US" sz="1400" dirty="0" smtClean="0"/>
              <a:t>is developing a non-pharmacological </a:t>
            </a:r>
            <a:r>
              <a:rPr lang="en-US" sz="1400" dirty="0" err="1" smtClean="0"/>
              <a:t>neuroprosthetic</a:t>
            </a:r>
            <a:r>
              <a:rPr lang="en-US" sz="1400" dirty="0" smtClean="0"/>
              <a:t> device to aid in outcomes following spinal cord injury at the </a:t>
            </a:r>
            <a:r>
              <a:rPr lang="en-US" sz="1400" dirty="0" err="1" smtClean="0">
                <a:latin typeface="Calibri" panose="020F0502020204030204" pitchFamily="34" charset="0"/>
              </a:rPr>
              <a:t>É</a:t>
            </a:r>
            <a:r>
              <a:rPr lang="en-US" sz="1400" dirty="0" err="1" smtClean="0"/>
              <a:t>cole</a:t>
            </a:r>
            <a:r>
              <a:rPr lang="en-US" sz="1400" dirty="0" smtClean="0"/>
              <a:t> </a:t>
            </a:r>
            <a:r>
              <a:rPr lang="en-US" sz="1400" dirty="0" err="1" smtClean="0"/>
              <a:t>Polytechnique</a:t>
            </a:r>
            <a:r>
              <a:rPr lang="en-US" sz="1400" dirty="0" smtClean="0"/>
              <a:t> </a:t>
            </a:r>
            <a:r>
              <a:rPr lang="en-US" sz="1400" dirty="0" err="1" smtClean="0"/>
              <a:t>F</a:t>
            </a:r>
            <a:r>
              <a:rPr lang="en-US" sz="1400" dirty="0" err="1" smtClean="0">
                <a:latin typeface="Calibri" panose="020F0502020204030204" pitchFamily="34" charset="0"/>
              </a:rPr>
              <a:t>é</a:t>
            </a:r>
            <a:r>
              <a:rPr lang="en-US" sz="1400" dirty="0" err="1" smtClean="0"/>
              <a:t>d</a:t>
            </a:r>
            <a:r>
              <a:rPr lang="en-US" sz="1400" dirty="0" err="1">
                <a:latin typeface="Calibri" panose="020F0502020204030204" pitchFamily="34" charset="0"/>
              </a:rPr>
              <a:t>é</a:t>
            </a:r>
            <a:r>
              <a:rPr lang="en-US" sz="1400" dirty="0" err="1" smtClean="0"/>
              <a:t>rale</a:t>
            </a:r>
            <a:r>
              <a:rPr lang="en-US" sz="1400" dirty="0" smtClean="0"/>
              <a:t> de Lausanne (</a:t>
            </a:r>
            <a:r>
              <a:rPr lang="en-US" sz="1400" b="1" dirty="0" smtClean="0"/>
              <a:t>Switzerland</a:t>
            </a:r>
            <a:r>
              <a:rPr lang="en-US" sz="1400" dirty="0" smtClean="0"/>
              <a:t>)</a:t>
            </a:r>
            <a:endParaRPr lang="en-US" sz="1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20" y="1417638"/>
            <a:ext cx="1609204" cy="24125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155" y="1391614"/>
            <a:ext cx="1605258" cy="240788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257" y="1391614"/>
            <a:ext cx="1904212" cy="239752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421" y="1523325"/>
            <a:ext cx="1953346" cy="2276176"/>
          </a:xfrm>
          <a:prstGeom prst="rect">
            <a:avLst/>
          </a:prstGeom>
        </p:spPr>
      </p:pic>
    </p:spTree>
    <p:extLst>
      <p:ext uri="{BB962C8B-B14F-4D97-AF65-F5344CB8AC3E}">
        <p14:creationId xmlns:p14="http://schemas.microsoft.com/office/powerpoint/2010/main" val="269697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Awardees</a:t>
            </a:r>
          </a:p>
        </p:txBody>
      </p:sp>
      <p:sp>
        <p:nvSpPr>
          <p:cNvPr id="4" name="Rectangle 3"/>
          <p:cNvSpPr/>
          <p:nvPr/>
        </p:nvSpPr>
        <p:spPr>
          <a:xfrm>
            <a:off x="402193" y="3972045"/>
            <a:ext cx="2058447" cy="2031325"/>
          </a:xfrm>
          <a:prstGeom prst="rect">
            <a:avLst/>
          </a:prstGeom>
        </p:spPr>
        <p:txBody>
          <a:bodyPr wrap="square">
            <a:spAutoFit/>
          </a:bodyPr>
          <a:lstStyle/>
          <a:p>
            <a:pPr algn="ctr"/>
            <a:r>
              <a:rPr lang="en-US" sz="1400" dirty="0" smtClean="0"/>
              <a:t>2018 </a:t>
            </a:r>
            <a:r>
              <a:rPr lang="en-US" sz="1400" dirty="0"/>
              <a:t>Friedman Scholar </a:t>
            </a:r>
            <a:r>
              <a:rPr lang="en-US" sz="1400" b="1" dirty="0" smtClean="0"/>
              <a:t>Hooman Esfandiari </a:t>
            </a:r>
            <a:r>
              <a:rPr lang="en-US" sz="1400" dirty="0" smtClean="0"/>
              <a:t>is developing </a:t>
            </a:r>
            <a:r>
              <a:rPr lang="en-US" sz="1400" dirty="0"/>
              <a:t>VR technology uses for spinal procedures</a:t>
            </a:r>
          </a:p>
          <a:p>
            <a:pPr algn="ctr"/>
            <a:r>
              <a:rPr lang="en-US" sz="1400" dirty="0"/>
              <a:t>at Ludwig Maximilian University of Munich </a:t>
            </a:r>
            <a:r>
              <a:rPr lang="en-US" sz="1400" dirty="0" smtClean="0"/>
              <a:t>and </a:t>
            </a:r>
            <a:r>
              <a:rPr lang="en-US" sz="1400" dirty="0"/>
              <a:t>the Technical University of Munich </a:t>
            </a:r>
            <a:r>
              <a:rPr lang="en-US" sz="1400" dirty="0" smtClean="0"/>
              <a:t>(</a:t>
            </a:r>
            <a:r>
              <a:rPr lang="en-US" sz="1400" b="1" dirty="0" smtClean="0"/>
              <a:t>Germany)</a:t>
            </a:r>
            <a:endParaRPr lang="en-US" sz="1400" dirty="0"/>
          </a:p>
        </p:txBody>
      </p:sp>
      <p:sp>
        <p:nvSpPr>
          <p:cNvPr id="5" name="Rectangle 4"/>
          <p:cNvSpPr/>
          <p:nvPr/>
        </p:nvSpPr>
        <p:spPr>
          <a:xfrm>
            <a:off x="2580667" y="3978334"/>
            <a:ext cx="2009588" cy="2031325"/>
          </a:xfrm>
          <a:prstGeom prst="rect">
            <a:avLst/>
          </a:prstGeom>
        </p:spPr>
        <p:txBody>
          <a:bodyPr wrap="square">
            <a:spAutoFit/>
          </a:bodyPr>
          <a:lstStyle/>
          <a:p>
            <a:pPr algn="ctr"/>
            <a:r>
              <a:rPr lang="en-US" sz="1400" dirty="0" smtClean="0"/>
              <a:t>2018 </a:t>
            </a:r>
            <a:r>
              <a:rPr lang="en-US" sz="1400" dirty="0"/>
              <a:t>Friedman Scholar </a:t>
            </a:r>
            <a:r>
              <a:rPr lang="en-US" sz="1400" b="1" dirty="0" smtClean="0"/>
              <a:t>Raquel Baldwinson </a:t>
            </a:r>
            <a:r>
              <a:rPr lang="en-US" sz="1400" dirty="0" smtClean="0"/>
              <a:t>is </a:t>
            </a:r>
            <a:r>
              <a:rPr lang="en-US" sz="1400" dirty="0"/>
              <a:t>studying Global Health and the Rhetoric of </a:t>
            </a:r>
            <a:r>
              <a:rPr lang="en-US" sz="1400" dirty="0" err="1" smtClean="0"/>
              <a:t>Interdisciplinarity</a:t>
            </a:r>
            <a:r>
              <a:rPr lang="en-US" sz="1400" dirty="0" smtClean="0"/>
              <a:t> as a Visiting Fellow at Harvard </a:t>
            </a:r>
          </a:p>
          <a:p>
            <a:pPr algn="ctr"/>
            <a:r>
              <a:rPr lang="en-US" sz="1400" dirty="0" smtClean="0"/>
              <a:t>(</a:t>
            </a:r>
            <a:r>
              <a:rPr lang="en-US" sz="1400" b="1" dirty="0" smtClean="0"/>
              <a:t>USA / Canada / Rwanda</a:t>
            </a:r>
            <a:r>
              <a:rPr lang="en-US" sz="1400" dirty="0" smtClean="0"/>
              <a:t>)</a:t>
            </a:r>
            <a:endParaRPr lang="en-US" sz="1400" dirty="0"/>
          </a:p>
        </p:txBody>
      </p:sp>
      <p:sp>
        <p:nvSpPr>
          <p:cNvPr id="6" name="Rectangle 5"/>
          <p:cNvSpPr/>
          <p:nvPr/>
        </p:nvSpPr>
        <p:spPr>
          <a:xfrm>
            <a:off x="4864541" y="3972045"/>
            <a:ext cx="1849306" cy="1815882"/>
          </a:xfrm>
          <a:prstGeom prst="rect">
            <a:avLst/>
          </a:prstGeom>
        </p:spPr>
        <p:txBody>
          <a:bodyPr wrap="square">
            <a:spAutoFit/>
          </a:bodyPr>
          <a:lstStyle/>
          <a:p>
            <a:pPr algn="ctr"/>
            <a:r>
              <a:rPr lang="en-US" sz="1400" dirty="0" smtClean="0"/>
              <a:t>2018 </a:t>
            </a:r>
            <a:r>
              <a:rPr lang="en-US" sz="1400" dirty="0"/>
              <a:t>Friedman Scholar </a:t>
            </a:r>
            <a:r>
              <a:rPr lang="en-US" sz="1400" b="1" dirty="0" smtClean="0"/>
              <a:t>Lindsay Richter </a:t>
            </a:r>
            <a:r>
              <a:rPr lang="en-US" sz="1400" dirty="0" smtClean="0"/>
              <a:t>is developing evidence-based content </a:t>
            </a:r>
            <a:r>
              <a:rPr lang="en-US" sz="1400" dirty="0"/>
              <a:t>related to neonatal health </a:t>
            </a:r>
            <a:r>
              <a:rPr lang="en-US" sz="1400" dirty="0" smtClean="0"/>
              <a:t>for digital media at Dalhousie University in Nova Scotia (</a:t>
            </a:r>
            <a:r>
              <a:rPr lang="en-US" sz="1400" b="1" dirty="0" smtClean="0"/>
              <a:t>Canada</a:t>
            </a:r>
            <a:r>
              <a:rPr lang="en-US" sz="1400" dirty="0" smtClean="0"/>
              <a:t>)</a:t>
            </a:r>
            <a:endParaRPr lang="en-US" sz="1400" dirty="0"/>
          </a:p>
        </p:txBody>
      </p:sp>
      <p:sp>
        <p:nvSpPr>
          <p:cNvPr id="7" name="Rectangle 6"/>
          <p:cNvSpPr/>
          <p:nvPr/>
        </p:nvSpPr>
        <p:spPr>
          <a:xfrm>
            <a:off x="7020896" y="3984507"/>
            <a:ext cx="1928483" cy="2031325"/>
          </a:xfrm>
          <a:prstGeom prst="rect">
            <a:avLst/>
          </a:prstGeom>
        </p:spPr>
        <p:txBody>
          <a:bodyPr wrap="square">
            <a:spAutoFit/>
          </a:bodyPr>
          <a:lstStyle/>
          <a:p>
            <a:pPr algn="ctr"/>
            <a:r>
              <a:rPr lang="en-US" sz="1400" dirty="0" smtClean="0"/>
              <a:t>2018 </a:t>
            </a:r>
            <a:r>
              <a:rPr lang="en-US" sz="1400" dirty="0"/>
              <a:t>Friedman Scholar </a:t>
            </a:r>
            <a:r>
              <a:rPr lang="en-US" sz="1400" b="1" dirty="0" smtClean="0"/>
              <a:t>Andrew Perrin </a:t>
            </a:r>
            <a:r>
              <a:rPr lang="en-US" sz="1400" dirty="0" smtClean="0"/>
              <a:t>is a medical resident </a:t>
            </a:r>
            <a:r>
              <a:rPr lang="en-US" sz="1400" dirty="0"/>
              <a:t>studying how antipsychotic medications impact hippocampal </a:t>
            </a:r>
            <a:r>
              <a:rPr lang="en-US" sz="1400" dirty="0" smtClean="0"/>
              <a:t>neurogenesis at </a:t>
            </a:r>
            <a:r>
              <a:rPr lang="en-US" sz="1400" dirty="0"/>
              <a:t>King’s College, London </a:t>
            </a:r>
            <a:r>
              <a:rPr lang="en-US" sz="1400" dirty="0" smtClean="0"/>
              <a:t>(</a:t>
            </a:r>
            <a:r>
              <a:rPr lang="en-US" sz="1400" b="1" dirty="0" smtClean="0"/>
              <a:t>UK</a:t>
            </a:r>
            <a:r>
              <a:rPr lang="en-US" sz="1400" dirty="0" smtClean="0"/>
              <a:t>)</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417638"/>
            <a:ext cx="1948432" cy="195732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666" y="1417638"/>
            <a:ext cx="1983582" cy="198358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281" y="1417638"/>
            <a:ext cx="1974566" cy="198358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405" y="1417638"/>
            <a:ext cx="1974566" cy="1983582"/>
          </a:xfrm>
          <a:prstGeom prst="rect">
            <a:avLst/>
          </a:prstGeom>
        </p:spPr>
      </p:pic>
    </p:spTree>
    <p:extLst>
      <p:ext uri="{BB962C8B-B14F-4D97-AF65-F5344CB8AC3E}">
        <p14:creationId xmlns:p14="http://schemas.microsoft.com/office/powerpoint/2010/main" val="256175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0638"/>
            <a:ext cx="8229600" cy="1143000"/>
          </a:xfrm>
        </p:spPr>
        <p:txBody>
          <a:bodyPr>
            <a:normAutofit fontScale="90000"/>
          </a:bodyPr>
          <a:lstStyle/>
          <a:p>
            <a:r>
              <a:rPr lang="en-US" dirty="0" smtClean="0"/>
              <a:t>Overview of the </a:t>
            </a:r>
            <a:r>
              <a:rPr lang="en-US" sz="4900" dirty="0" smtClean="0"/>
              <a:t>Application</a:t>
            </a:r>
            <a:r>
              <a:rPr lang="en-US" dirty="0" smtClean="0"/>
              <a:t> Process</a:t>
            </a:r>
            <a:endParaRPr lang="en-US" dirty="0"/>
          </a:p>
        </p:txBody>
      </p:sp>
    </p:spTree>
    <p:extLst>
      <p:ext uri="{BB962C8B-B14F-4D97-AF65-F5344CB8AC3E}">
        <p14:creationId xmlns:p14="http://schemas.microsoft.com/office/powerpoint/2010/main" val="132470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a:t>
            </a:r>
            <a:r>
              <a:rPr lang="en-US" dirty="0"/>
              <a:t>D</a:t>
            </a:r>
            <a:r>
              <a:rPr lang="en-US" dirty="0" smtClean="0"/>
              <a:t>etails</a:t>
            </a:r>
            <a:endParaRPr lang="en-US" dirty="0"/>
          </a:p>
        </p:txBody>
      </p:sp>
      <p:sp>
        <p:nvSpPr>
          <p:cNvPr id="3" name="Content Placeholder 2"/>
          <p:cNvSpPr>
            <a:spLocks noGrp="1"/>
          </p:cNvSpPr>
          <p:nvPr>
            <p:ph idx="1"/>
          </p:nvPr>
        </p:nvSpPr>
        <p:spPr>
          <a:xfrm>
            <a:off x="457200" y="1895302"/>
            <a:ext cx="8229600" cy="4230861"/>
          </a:xfrm>
        </p:spPr>
        <p:txBody>
          <a:bodyPr>
            <a:normAutofit/>
          </a:bodyPr>
          <a:lstStyle/>
          <a:p>
            <a:r>
              <a:rPr lang="en-US" sz="2800" dirty="0" smtClean="0"/>
              <a:t>Application </a:t>
            </a:r>
            <a:r>
              <a:rPr lang="en-US" sz="2800" dirty="0"/>
              <a:t>deadline: February 22, 2019 at 4pm PST</a:t>
            </a:r>
          </a:p>
          <a:p>
            <a:r>
              <a:rPr lang="en-US" sz="2800" dirty="0"/>
              <a:t>Value:  Up to $50,000</a:t>
            </a:r>
          </a:p>
          <a:p>
            <a:r>
              <a:rPr lang="en-US" sz="2800" dirty="0"/>
              <a:t>Duration: 6 or more months of study</a:t>
            </a:r>
          </a:p>
          <a:p>
            <a:endParaRPr lang="en-US" sz="3600" dirty="0"/>
          </a:p>
        </p:txBody>
      </p:sp>
    </p:spTree>
    <p:extLst>
      <p:ext uri="{BB962C8B-B14F-4D97-AF65-F5344CB8AC3E}">
        <p14:creationId xmlns:p14="http://schemas.microsoft.com/office/powerpoint/2010/main" val="182023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Procedures</a:t>
            </a:r>
            <a:endParaRPr lang="en-US" dirty="0"/>
          </a:p>
        </p:txBody>
      </p:sp>
      <p:sp>
        <p:nvSpPr>
          <p:cNvPr id="3" name="Content Placeholder 2"/>
          <p:cNvSpPr>
            <a:spLocks noGrp="1"/>
          </p:cNvSpPr>
          <p:nvPr>
            <p:ph idx="1"/>
          </p:nvPr>
        </p:nvSpPr>
        <p:spPr>
          <a:xfrm>
            <a:off x="806334" y="1417638"/>
            <a:ext cx="7398327" cy="5141104"/>
          </a:xfrm>
        </p:spPr>
        <p:txBody>
          <a:bodyPr>
            <a:noAutofit/>
          </a:bodyPr>
          <a:lstStyle/>
          <a:p>
            <a:r>
              <a:rPr lang="en-US" sz="2400" dirty="0"/>
              <a:t>Application form</a:t>
            </a:r>
          </a:p>
          <a:p>
            <a:r>
              <a:rPr lang="en-US" sz="2400" dirty="0"/>
              <a:t>Outline of the educational opportunity (4 pages max</a:t>
            </a:r>
            <a:r>
              <a:rPr lang="en-US" sz="2400" dirty="0" smtClean="0"/>
              <a:t>)</a:t>
            </a:r>
          </a:p>
          <a:p>
            <a:pPr lvl="1"/>
            <a:r>
              <a:rPr lang="en-US" sz="2000" dirty="0"/>
              <a:t>Description of key personnel, host organization, and their mission and contributions to the broad area of health</a:t>
            </a:r>
          </a:p>
          <a:p>
            <a:pPr lvl="1"/>
            <a:r>
              <a:rPr lang="en-US" sz="2000" dirty="0"/>
              <a:t>Timeline of the opportunity - Include start/end dates and key milestones</a:t>
            </a:r>
          </a:p>
          <a:p>
            <a:pPr lvl="1"/>
            <a:r>
              <a:rPr lang="en-US" sz="2000" dirty="0"/>
              <a:t>Details of the opportunity - Describe the learning environment, learning objectives, specific activities, and expected outcomes</a:t>
            </a:r>
          </a:p>
          <a:p>
            <a:pPr lvl="1"/>
            <a:r>
              <a:rPr lang="en-US" sz="2000" dirty="0"/>
              <a:t>Potential impact of the opportunity on the field of health and on your career and/or personal </a:t>
            </a:r>
            <a:r>
              <a:rPr lang="en-US" sz="2000" dirty="0" smtClean="0"/>
              <a:t>development</a:t>
            </a:r>
            <a:endParaRPr lang="en-US" sz="2000" dirty="0"/>
          </a:p>
        </p:txBody>
      </p:sp>
    </p:spTree>
    <p:extLst>
      <p:ext uri="{BB962C8B-B14F-4D97-AF65-F5344CB8AC3E}">
        <p14:creationId xmlns:p14="http://schemas.microsoft.com/office/powerpoint/2010/main" val="112843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Procedures (cont’d)</a:t>
            </a:r>
            <a:endParaRPr lang="en-US" dirty="0"/>
          </a:p>
        </p:txBody>
      </p:sp>
      <p:sp>
        <p:nvSpPr>
          <p:cNvPr id="3" name="Content Placeholder 2"/>
          <p:cNvSpPr>
            <a:spLocks noGrp="1"/>
          </p:cNvSpPr>
          <p:nvPr>
            <p:ph idx="1"/>
          </p:nvPr>
        </p:nvSpPr>
        <p:spPr>
          <a:xfrm>
            <a:off x="789709" y="1417638"/>
            <a:ext cx="7664335" cy="5141104"/>
          </a:xfrm>
        </p:spPr>
        <p:txBody>
          <a:bodyPr>
            <a:noAutofit/>
          </a:bodyPr>
          <a:lstStyle/>
          <a:p>
            <a:r>
              <a:rPr lang="en-US" sz="2400" dirty="0"/>
              <a:t>References/bibliography/citation (1 page max)</a:t>
            </a:r>
          </a:p>
          <a:p>
            <a:r>
              <a:rPr lang="fr-FR" sz="2400" dirty="0"/>
              <a:t>Simple budget (1 page max)</a:t>
            </a:r>
          </a:p>
          <a:p>
            <a:r>
              <a:rPr lang="en-US" sz="2400" dirty="0"/>
              <a:t>Synopsis of your education to date (1 page max)</a:t>
            </a:r>
          </a:p>
          <a:p>
            <a:r>
              <a:rPr lang="en-US" sz="2400" dirty="0" smtClean="0"/>
              <a:t>Letter </a:t>
            </a:r>
            <a:r>
              <a:rPr lang="en-US" sz="2400" dirty="0"/>
              <a:t>of support from UBC supervisor (2 pages max</a:t>
            </a:r>
            <a:r>
              <a:rPr lang="en-US" sz="2400" dirty="0" smtClean="0"/>
              <a:t>)</a:t>
            </a:r>
          </a:p>
          <a:p>
            <a:pPr lvl="1"/>
            <a:r>
              <a:rPr lang="en-US" sz="2000" dirty="0"/>
              <a:t>For graduate students, your UBC research supervisor</a:t>
            </a:r>
          </a:p>
          <a:p>
            <a:pPr lvl="1"/>
            <a:r>
              <a:rPr lang="en-US" sz="2000" dirty="0"/>
              <a:t>For medical residents, your UBC program director</a:t>
            </a:r>
          </a:p>
          <a:p>
            <a:r>
              <a:rPr lang="en-US" sz="2400" dirty="0"/>
              <a:t>Letter of support from host supervisor (2 pages max)</a:t>
            </a:r>
          </a:p>
          <a:p>
            <a:r>
              <a:rPr lang="en-US" sz="2400" dirty="0"/>
              <a:t>Email documents as PDF to </a:t>
            </a:r>
            <a:r>
              <a:rPr lang="en-US" sz="2400" dirty="0" smtClean="0"/>
              <a:t>the Awards department at </a:t>
            </a:r>
            <a:r>
              <a:rPr lang="en-US" sz="2400" u="sng" dirty="0" smtClean="0"/>
              <a:t>graduate.awards@ubc.ca</a:t>
            </a:r>
            <a:endParaRPr lang="en-US" sz="2400" u="sng" dirty="0"/>
          </a:p>
          <a:p>
            <a:endParaRPr lang="en-US" sz="1600" dirty="0"/>
          </a:p>
        </p:txBody>
      </p:sp>
    </p:spTree>
    <p:extLst>
      <p:ext uri="{BB962C8B-B14F-4D97-AF65-F5344CB8AC3E}">
        <p14:creationId xmlns:p14="http://schemas.microsoft.com/office/powerpoint/2010/main" val="947963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7641</TotalTime>
  <Words>1003</Words>
  <Application>Microsoft Office PowerPoint</Application>
  <PresentationFormat>On-screen Show (4:3)</PresentationFormat>
  <Paragraphs>75</Paragraphs>
  <Slides>15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Constance Livingstone &amp; Sydney Freidman</vt:lpstr>
      <vt:lpstr>Friedman Award for Scholars in Health</vt:lpstr>
      <vt:lpstr>Past Awardees</vt:lpstr>
      <vt:lpstr>Past Awardees</vt:lpstr>
      <vt:lpstr>Overview of the Application Process</vt:lpstr>
      <vt:lpstr>Key Details</vt:lpstr>
      <vt:lpstr>Application Procedures</vt:lpstr>
      <vt:lpstr>Application Procedures (cont’d)</vt:lpstr>
      <vt:lpstr>Eligibility - Applicant</vt:lpstr>
      <vt:lpstr>Eligibility – Applicant (cont’d)</vt:lpstr>
      <vt:lpstr>Eligibility - Opportunity</vt:lpstr>
      <vt:lpstr>Eligibility – Opportunity (cont’d)</vt:lpstr>
      <vt:lpstr>Eligibility – Budget Expenses</vt:lpstr>
      <vt:lpstr>Evaluation Criteria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&amp; Postdoctoral Education Faculty of Medicine</dc:title>
  <dc:creator>Wendy Robinson</dc:creator>
  <cp:lastModifiedBy>Thorson, Natalie</cp:lastModifiedBy>
  <cp:revision>285</cp:revision>
  <cp:lastPrinted>2016-07-18T16:22:08Z</cp:lastPrinted>
  <dcterms:created xsi:type="dcterms:W3CDTF">2016-03-31T03:30:01Z</dcterms:created>
  <dcterms:modified xsi:type="dcterms:W3CDTF">2019-01-16T18:15:59Z</dcterms:modified>
</cp:coreProperties>
</file>